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307" r:id="rId3"/>
    <p:sldId id="311" r:id="rId4"/>
    <p:sldId id="308" r:id="rId5"/>
    <p:sldId id="309" r:id="rId6"/>
    <p:sldId id="312" r:id="rId7"/>
    <p:sldId id="313" r:id="rId8"/>
    <p:sldId id="310" r:id="rId9"/>
    <p:sldId id="314" r:id="rId10"/>
    <p:sldId id="317" r:id="rId11"/>
    <p:sldId id="315" r:id="rId12"/>
    <p:sldId id="266" r:id="rId13"/>
  </p:sldIdLst>
  <p:sldSz cx="9144000" cy="6858000" type="screen4x3"/>
  <p:notesSz cx="6858000" cy="9144000"/>
  <p:embeddedFontLst>
    <p:embeddedFont>
      <p:font typeface="Palatino Linotype" pitchFamily="18" charset="0"/>
      <p:regular r:id="rId14"/>
      <p:bold r:id="rId15"/>
      <p:italic r:id="rId16"/>
      <p:boldItalic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CDEFCD"/>
    <a:srgbClr val="EDF9ED"/>
    <a:srgbClr val="339933"/>
    <a:srgbClr val="61CB61"/>
    <a:srgbClr val="81D581"/>
    <a:srgbClr val="A3E1A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364" autoAdjust="0"/>
    <p:restoredTop sz="94660"/>
  </p:normalViewPr>
  <p:slideViewPr>
    <p:cSldViewPr>
      <p:cViewPr>
        <p:scale>
          <a:sx n="70" d="100"/>
          <a:sy n="70" d="100"/>
        </p:scale>
        <p:origin x="-143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31.08.2024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s://www.labirint.ru/books/372918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71678"/>
            <a:ext cx="6000792" cy="2957532"/>
          </a:xfrm>
          <a:solidFill>
            <a:srgbClr val="CDEFCD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Ольга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Камаева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«Ёлка»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«Из школы с любовью»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«Дневник учительницы</a:t>
            </a:r>
            <a:r>
              <a:rPr lang="ru-RU" sz="2800" b="1" i="1" dirty="0" smtClean="0">
                <a:solidFill>
                  <a:srgbClr val="FF0000"/>
                </a:solidFill>
                <a:latin typeface="Palatino Linotype" pitchFamily="18" charset="0"/>
              </a:rPr>
              <a:t>»</a:t>
            </a:r>
            <a:br>
              <a:rPr lang="ru-RU" sz="2800" b="1" i="1" dirty="0" smtClean="0">
                <a:solidFill>
                  <a:srgbClr val="FF0000"/>
                </a:solidFill>
                <a:latin typeface="Palatino Linotype" pitchFamily="18" charset="0"/>
              </a:rPr>
            </a:b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16416" y="285728"/>
            <a:ext cx="642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solidFill>
                  <a:srgbClr val="339933"/>
                </a:solidFill>
                <a:latin typeface="Nautilus Pompilius" pitchFamily="50" charset="-52"/>
              </a:rPr>
              <a:t>ФЛП</a:t>
            </a:r>
            <a:endParaRPr lang="ru-RU" sz="1400" i="1" dirty="0">
              <a:solidFill>
                <a:srgbClr val="339933"/>
              </a:solidFill>
              <a:latin typeface="Nautilus Pompilius" pitchFamily="50" charset="-5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500042"/>
            <a:ext cx="7572428" cy="1138773"/>
          </a:xfrm>
          <a:prstGeom prst="rect">
            <a:avLst/>
          </a:prstGeom>
          <a:solidFill>
            <a:srgbClr val="EDF9ED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Внеурочное занятие:</a:t>
            </a:r>
          </a:p>
          <a:p>
            <a:pPr algn="ctr"/>
            <a:r>
              <a:rPr lang="ru-RU" sz="40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«Книга о школе и учителе»</a:t>
            </a:r>
            <a:endParaRPr lang="ru-RU" sz="40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5500702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учитель русского языка и литературы МБОУ ВШ г.Кирова Балуева Ирина Валерьевна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6" name="Picture 8" descr="https://avatars.mds.yandex.net/get-marketpic/240755/market_4XW3ZiEK7f9IVlP6I6EA1Q/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071678"/>
            <a:ext cx="2928958" cy="292895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084095368"/>
      </p:ext>
    </p:extLst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428604"/>
            <a:ext cx="5214974" cy="714380"/>
          </a:xfrm>
          <a:solidFill>
            <a:srgbClr val="CDEFCD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Цитаты из книги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8329642" cy="4929222"/>
          </a:xfr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теперь инженер человеческих душ, у которого все должно быть прекрасно – и одежда, и душа, и мысли.</a:t>
            </a:r>
          </a:p>
          <a:p>
            <a:pPr algn="just"/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«Она все повторяла : «У меня получится!» И опять шла в свой 9-й класс.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«Много новых приемов обязательно возьму себе на вооружение»</a:t>
            </a:r>
          </a:p>
          <a:p>
            <a:pPr algn="just"/>
            <a:r>
              <a:rPr lang="ru-RU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«В педагогике есть один-единственный метод- собственный пример»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верила, что сможет что-то изменить – ведь в школе все зависит от учителя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857232"/>
            <a:ext cx="3043230" cy="5072098"/>
          </a:xfrm>
          <a:solidFill>
            <a:srgbClr val="CDEFCD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9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8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«Вы –лучшая!» - </a:t>
            </a:r>
          </a:p>
          <a:p>
            <a:pPr algn="ctr">
              <a:buNone/>
            </a:pP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писали</a:t>
            </a:r>
          </a:p>
          <a:p>
            <a:pPr algn="ctr">
              <a:buNone/>
            </a:pP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ученики Ёлке. </a:t>
            </a:r>
          </a:p>
          <a:p>
            <a:pPr algn="ctr">
              <a:buNone/>
            </a:pPr>
            <a:endParaRPr lang="ru-RU" sz="32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znamensk.info/uploads/s/g/2/l/g2lmrv7qxgwm/img/full_8tv4EEuQ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071678"/>
            <a:ext cx="4514824" cy="3386118"/>
          </a:xfrm>
          <a:prstGeom prst="rect">
            <a:avLst/>
          </a:prstGeom>
          <a:noFill/>
        </p:spPr>
      </p:pic>
    </p:spTree>
  </p:cSld>
  <p:clrMapOvr>
    <a:masterClrMapping/>
  </p:clrMapOvr>
  <p:transition advTm="2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Информационные источники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090206"/>
          </a:xfrm>
        </p:spPr>
        <p:txBody>
          <a:bodyPr numCol="1">
            <a:normAutofit/>
          </a:bodyPr>
          <a:lstStyle/>
          <a:p>
            <a:pPr marL="0" indent="0"/>
            <a:r>
              <a:rPr lang="en-US" dirty="0" smtClean="0">
                <a:hlinkClick r:id="rId2"/>
              </a:rPr>
              <a:t>L</a:t>
            </a:r>
            <a:r>
              <a:rPr lang="ru-RU" b="1" dirty="0" smtClean="0"/>
              <a:t> </a:t>
            </a:r>
            <a:r>
              <a:rPr lang="ru-RU" sz="2400" b="1" dirty="0" smtClean="0">
                <a:hlinkClick r:id="rId2"/>
              </a:rPr>
              <a:t>https://www.labirint.ru/books/372918/</a:t>
            </a:r>
            <a:r>
              <a:rPr lang="ru-RU" sz="2400" b="1" dirty="0" smtClean="0"/>
              <a:t>- Ольга </a:t>
            </a:r>
            <a:r>
              <a:rPr lang="ru-RU" sz="2400" b="1" dirty="0" err="1" smtClean="0"/>
              <a:t>Камаева</a:t>
            </a:r>
            <a:r>
              <a:rPr lang="ru-RU" sz="2400" b="1" dirty="0" smtClean="0"/>
              <a:t>: Елка. Из школы с любовью, или Дневник учительницы</a:t>
            </a:r>
          </a:p>
          <a:p>
            <a:pPr marL="0" indent="0"/>
            <a:r>
              <a:rPr lang="en-US" sz="2400" b="1" u="sng" dirty="0" smtClean="0">
                <a:solidFill>
                  <a:srgbClr val="006600"/>
                </a:solidFill>
              </a:rPr>
              <a:t>ww.livelib.ru/review/871350-elka-iz-shkoly-s-lyubovyu-ili-dnevnik-uchitelnitsy</a:t>
            </a:r>
            <a:r>
              <a:rPr lang="ru-RU" sz="2400" b="1" u="sng" dirty="0" smtClean="0">
                <a:solidFill>
                  <a:srgbClr val="006600"/>
                </a:solidFill>
              </a:rPr>
              <a:t> </a:t>
            </a:r>
            <a:r>
              <a:rPr lang="en-US" sz="2400" dirty="0" smtClean="0"/>
              <a:t>-</a:t>
            </a:r>
            <a:r>
              <a:rPr lang="ru-RU" sz="2400" b="1" dirty="0" smtClean="0"/>
              <a:t>Книжный портал с персональными рекомендациями и личными коллекциями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526721" y="6247012"/>
            <a:ext cx="360000" cy="360000"/>
          </a:xfrm>
          <a:prstGeom prst="actionButtonReturn">
            <a:avLst/>
          </a:prstGeom>
          <a:solidFill>
            <a:schemeClr val="accent3">
              <a:lumMod val="20000"/>
              <a:lumOff val="80000"/>
              <a:alpha val="50000"/>
            </a:schemeClr>
          </a:solidFill>
          <a:ln w="3175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7986721" y="6134807"/>
            <a:ext cx="540000" cy="540000"/>
          </a:xfrm>
          <a:prstGeom prst="mathMultiply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97837794"/>
      </p:ext>
    </p:extLst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7224" y="1600201"/>
            <a:ext cx="3786214" cy="3829064"/>
          </a:xfrm>
          <a:solidFill>
            <a:srgbClr val="CDEFCD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«Елка»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честный  и правдивый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роман 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современной школе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России. </a:t>
            </a:r>
          </a:p>
          <a:p>
            <a:endParaRPr lang="ru-RU" dirty="0"/>
          </a:p>
        </p:txBody>
      </p:sp>
      <p:pic>
        <p:nvPicPr>
          <p:cNvPr id="10242" name="Picture 2" descr="https://knigopoisk.org/media/books/54/54996d3cdd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57166"/>
            <a:ext cx="3786214" cy="6079390"/>
          </a:xfrm>
          <a:prstGeom prst="rect">
            <a:avLst/>
          </a:prstGeom>
          <a:noFill/>
        </p:spPr>
      </p:pic>
    </p:spTree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6929486" cy="857256"/>
          </a:xfrm>
          <a:solidFill>
            <a:srgbClr val="CDEFCD"/>
          </a:soli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Книга представляет собой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2143116"/>
            <a:ext cx="3757610" cy="398304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Дневниковые записи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молодой учительницы,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выполненные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течение учебного года.</a:t>
            </a:r>
            <a:endParaRPr lang="ru-RU" dirty="0"/>
          </a:p>
        </p:txBody>
      </p:sp>
      <p:pic>
        <p:nvPicPr>
          <p:cNvPr id="6150" name="Picture 6" descr="Высота школьного ранца для первоклассника не должна быть более 30 сантиметров. Он не должен быть выше плеч ребенка и ниже линии его бедер. Для первоклассника необходимо выбирать рюкзак с твердым дном, которое не будет провисать под тяжестью учебников и не будет оказывать давление на поясницу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4500594" cy="3000396"/>
          </a:xfrm>
          <a:prstGeom prst="rect">
            <a:avLst/>
          </a:prstGeom>
          <a:noFill/>
        </p:spPr>
      </p:pic>
      <p:pic>
        <p:nvPicPr>
          <p:cNvPr id="10" name="Picture 2" descr="http://home.pro-choice.ru/img/products/69957-napishu-unikalnye-i-interesnye-skazki-stihi-i-rasskazy-ljuboj-temati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76589"/>
            <a:ext cx="4500594" cy="2998088"/>
          </a:xfrm>
          <a:prstGeom prst="rect">
            <a:avLst/>
          </a:prstGeom>
          <a:noFill/>
        </p:spPr>
      </p:pic>
    </p:spTree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04" y="571480"/>
            <a:ext cx="3257544" cy="2857519"/>
          </a:xfrm>
          <a:solidFill>
            <a:srgbClr val="CDEFCD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endParaRPr lang="ru-RU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 учениками,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 коллегами,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 родителями.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57290" y="500042"/>
            <a:ext cx="3143272" cy="2768601"/>
          </a:xfrm>
          <a:solidFill>
            <a:srgbClr val="CDEFCD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 проблемах учителя, работающего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современных условиях,</a:t>
            </a:r>
          </a:p>
          <a:p>
            <a:pPr algn="ctr">
              <a:buNone/>
            </a:pPr>
            <a:endParaRPr lang="ru-RU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9218" name="Picture 2" descr="https://whyy.org/wp-content/uploads/2017/07/l_education16x9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500438"/>
            <a:ext cx="4953035" cy="2786082"/>
          </a:xfrm>
          <a:prstGeom prst="rect">
            <a:avLst/>
          </a:prstGeom>
          <a:noFill/>
        </p:spPr>
      </p:pic>
    </p:spTree>
  </p:cSld>
  <p:clrMapOvr>
    <a:masterClrMapping/>
  </p:clrMapOvr>
  <p:transition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714356"/>
            <a:ext cx="3829048" cy="1857388"/>
          </a:xfrm>
          <a:solidFill>
            <a:srgbClr val="CDEFCD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Портрет книги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571481"/>
            <a:ext cx="4543428" cy="264320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Молодая, увлеченная своим делом учительница,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Константиновна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сталкивается в современной школе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жестокой реальностью 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14876" y="3071810"/>
            <a:ext cx="4071966" cy="2554545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ученики не хотят учиться,</a:t>
            </a:r>
            <a:endParaRPr lang="ru-RU" sz="8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ru-RU" sz="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родители обвиняют учителей в загруженности их детей,</a:t>
            </a:r>
            <a:endParaRPr lang="ru-RU" sz="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ru-RU" sz="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коллеги ставят ученикам липовые оценки.</a:t>
            </a:r>
            <a:endParaRPr lang="ru-RU" sz="2400" dirty="0">
              <a:solidFill>
                <a:srgbClr val="006600"/>
              </a:solidFill>
            </a:endParaRPr>
          </a:p>
        </p:txBody>
      </p:sp>
      <p:pic>
        <p:nvPicPr>
          <p:cNvPr id="8194" name="Picture 2" descr="http://ai.zauda.ru/images/cover/event/1347/dd81d23115e4969dcafc1249ea0d88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214686"/>
            <a:ext cx="3381203" cy="3176552"/>
          </a:xfrm>
          <a:prstGeom prst="rect">
            <a:avLst/>
          </a:prstGeom>
          <a:noFill/>
        </p:spPr>
      </p:pic>
    </p:spTree>
  </p:cSld>
  <p:clrMapOvr>
    <a:masterClrMapping/>
  </p:clrMapOvr>
  <p:transition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6766" cy="654032"/>
          </a:xfrm>
          <a:solidFill>
            <a:srgbClr val="CDEFCD"/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Название романа                       </a:t>
            </a:r>
            <a:r>
              <a:rPr lang="ru-RU" sz="4000" b="1" dirty="0" smtClean="0">
                <a:ln w="11430"/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«ЁЛКА»</a:t>
            </a:r>
            <a:endParaRPr lang="ru-RU" sz="4000" b="1" dirty="0">
              <a:ln w="11430"/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000108"/>
            <a:ext cx="4071966" cy="221457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начале романа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Ёлка (молодая учительница) - молодая,«зеленая», целеустремленная,  «колючая» с учениками и коллегами.</a:t>
            </a:r>
          </a:p>
          <a:p>
            <a:pPr algn="ctr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3929066"/>
            <a:ext cx="4071966" cy="242889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конце романа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молодую, хрупкую Ёлочку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подрубил натиск взрослых учеников, коллег, родителей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подруг. </a:t>
            </a:r>
          </a:p>
          <a:p>
            <a:pPr algn="ctr"/>
            <a:endParaRPr lang="ru-RU" sz="5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4" name="Picture 4" descr="https://img.labirint.ru/images/comments_pic/1428/2_29bbecf2296639200065b5dfc01f536a_14050112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142984"/>
            <a:ext cx="3857652" cy="5143536"/>
          </a:xfrm>
          <a:prstGeom prst="rect">
            <a:avLst/>
          </a:prstGeom>
          <a:noFill/>
        </p:spPr>
      </p:pic>
    </p:spTree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71480"/>
            <a:ext cx="6500858" cy="642942"/>
          </a:xfrm>
          <a:solidFill>
            <a:srgbClr val="CDEFCD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книге правда о жизни: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забитых в семьях детей (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Лене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Лажиной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«барчуках» из благополучных семей (Рубине)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детей, стремящихся к знаниям (Илюше Смирнове). </a:t>
            </a:r>
          </a:p>
          <a:p>
            <a:endParaRPr lang="ru-RU" dirty="0"/>
          </a:p>
        </p:txBody>
      </p:sp>
      <p:pic>
        <p:nvPicPr>
          <p:cNvPr id="4100" name="Picture 4" descr="http://www.wikihow.com/images/1/1b/Be-a-Smart-Student-in-School-Step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000240"/>
            <a:ext cx="4316496" cy="3429024"/>
          </a:xfrm>
          <a:prstGeom prst="rect">
            <a:avLst/>
          </a:prstGeom>
          <a:noFill/>
        </p:spPr>
      </p:pic>
    </p:spTree>
  </p:cSld>
  <p:clrMapOvr>
    <a:masterClrMapping/>
  </p:clrMapOvr>
  <p:transition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28604"/>
            <a:ext cx="4114800" cy="785818"/>
          </a:xfrm>
          <a:solidFill>
            <a:srgbClr val="CDEFCD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Уроки книги: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72132" y="3786190"/>
            <a:ext cx="3143272" cy="233997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несмотря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трудности,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Елка остается в школе.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357299"/>
            <a:ext cx="3614734" cy="242889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Энтузиазм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молодого, увлеченного специалиста сменяется 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разочарованием,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5429264"/>
            <a:ext cx="5715040" cy="830997"/>
          </a:xfrm>
          <a:prstGeom prst="rect">
            <a:avLst/>
          </a:prstGeom>
          <a:solidFill>
            <a:srgbClr val="CDEFC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«Думала, все зависит от учителя, 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а это он зависит от всего»</a:t>
            </a:r>
          </a:p>
        </p:txBody>
      </p:sp>
      <p:pic>
        <p:nvPicPr>
          <p:cNvPr id="7172" name="Picture 4" descr="https://zabavnik.club/wp-content/uploads/Kartinki_pro_uchitelya_8_1421265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5143536" cy="43856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929454" y="3357563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000"/>
                            </p:stCondLst>
                            <p:childTnLst>
                              <p:par>
                                <p:cTn id="5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5" grpId="1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3900486" cy="2786082"/>
          </a:xfrm>
          <a:solidFill>
            <a:srgbClr val="CDEFCD"/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Трагический финал романа: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4143380"/>
            <a:ext cx="4038600" cy="1785950"/>
          </a:xfrm>
          <a:solidFill>
            <a:srgbClr val="CDEFC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Неожиданная гибель Ёлки потрясает читателя.</a:t>
            </a:r>
          </a:p>
          <a:p>
            <a:endParaRPr lang="ru-RU" dirty="0"/>
          </a:p>
        </p:txBody>
      </p:sp>
      <p:pic>
        <p:nvPicPr>
          <p:cNvPr id="3074" name="Picture 2" descr="https://www.image.booklot.org/resize/200/f01b310626a2756a44a47b1bbedab77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714356"/>
            <a:ext cx="4144493" cy="5429288"/>
          </a:xfrm>
          <a:prstGeom prst="rect">
            <a:avLst/>
          </a:prstGeom>
          <a:noFill/>
        </p:spPr>
      </p:pic>
    </p:spTree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0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1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39933"/>
      </a:hlink>
      <a:folHlink>
        <a:srgbClr val="33993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8226</TotalTime>
  <Words>366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Times New Roman</vt:lpstr>
      <vt:lpstr>Palatino Linotype</vt:lpstr>
      <vt:lpstr>Calibri</vt:lpstr>
      <vt:lpstr>Nautilus Pompilius</vt:lpstr>
      <vt:lpstr>Тема Office</vt:lpstr>
      <vt:lpstr>Ольга Камаева «Ёлка»  «Из школы с любовью» или  «Дневник учительницы» </vt:lpstr>
      <vt:lpstr>Слайд 2</vt:lpstr>
      <vt:lpstr>Книга представляет собой</vt:lpstr>
      <vt:lpstr>Слайд 4</vt:lpstr>
      <vt:lpstr>Портрет книги</vt:lpstr>
      <vt:lpstr>Название романа                       «ЁЛКА»</vt:lpstr>
      <vt:lpstr>В книге правда о жизни:</vt:lpstr>
      <vt:lpstr>Уроки книги:</vt:lpstr>
      <vt:lpstr>Трагический финал романа:</vt:lpstr>
      <vt:lpstr>Цитаты из книги</vt:lpstr>
      <vt:lpstr>Слайд 11</vt:lpstr>
      <vt:lpstr>Информационные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Леса России</dc:title>
  <dc:creator>Фокина Лидия Петровна</dc:creator>
  <cp:keywords>Природные зоны</cp:keywords>
  <cp:lastModifiedBy>Пользователь Windows</cp:lastModifiedBy>
  <cp:revision>318</cp:revision>
  <dcterms:created xsi:type="dcterms:W3CDTF">2016-02-13T14:11:39Z</dcterms:created>
  <dcterms:modified xsi:type="dcterms:W3CDTF">2024-08-31T21:12:41Z</dcterms:modified>
</cp:coreProperties>
</file>