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62" r:id="rId3"/>
    <p:sldId id="257" r:id="rId4"/>
    <p:sldId id="263" r:id="rId5"/>
    <p:sldId id="258" r:id="rId6"/>
    <p:sldId id="259" r:id="rId7"/>
    <p:sldId id="260" r:id="rId8"/>
    <p:sldId id="271" r:id="rId9"/>
    <p:sldId id="272" r:id="rId10"/>
    <p:sldId id="261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2" autoAdjust="0"/>
    <p:restoredTop sz="94660"/>
  </p:normalViewPr>
  <p:slideViewPr>
    <p:cSldViewPr snapToGrid="0">
      <p:cViewPr varScale="1">
        <p:scale>
          <a:sx n="69" d="100"/>
          <a:sy n="69" d="100"/>
        </p:scale>
        <p:origin x="66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выразительности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Средства выразительности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968-4B5E-B847-11804F99553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968-4B5E-B847-11804F99553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968-4B5E-B847-11804F99553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968-4B5E-B847-11804F99553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968-4B5E-B847-11804F99553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968-4B5E-B847-11804F99553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968-4B5E-B847-11804F99553B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1968-4B5E-B847-11804F99553B}"/>
              </c:ext>
            </c:extLst>
          </c:dPt>
          <c:cat>
            <c:strRef>
              <c:f>Лист1!$A$2:$A$9</c:f>
              <c:strCache>
                <c:ptCount val="8"/>
                <c:pt idx="0">
                  <c:v>Эпитет</c:v>
                </c:pt>
                <c:pt idx="1">
                  <c:v>Олицетворение</c:v>
                </c:pt>
                <c:pt idx="2">
                  <c:v>Аллитерация</c:v>
                </c:pt>
                <c:pt idx="3">
                  <c:v>Инверсия</c:v>
                </c:pt>
                <c:pt idx="4">
                  <c:v>Графон</c:v>
                </c:pt>
                <c:pt idx="5">
                  <c:v>Асиндетон</c:v>
                </c:pt>
                <c:pt idx="6">
                  <c:v>Аллегория</c:v>
                </c:pt>
                <c:pt idx="7">
                  <c:v>Гипербола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24</c:v>
                </c:pt>
                <c:pt idx="1">
                  <c:v>24</c:v>
                </c:pt>
                <c:pt idx="2">
                  <c:v>3</c:v>
                </c:pt>
                <c:pt idx="3">
                  <c:v>5</c:v>
                </c:pt>
                <c:pt idx="4">
                  <c:v>1</c:v>
                </c:pt>
                <c:pt idx="5">
                  <c:v>0</c:v>
                </c:pt>
                <c:pt idx="6">
                  <c:v>17</c:v>
                </c:pt>
                <c:pt idx="7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16-4111-ACDA-920E677F34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34AA6D-9B64-4A0F-9AAF-09B3BE6F6BC1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28C1FC-C310-41DB-BADB-E188ED2B8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847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58478F79-32DF-4D5E-982B-8AE26AFF9541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9FD9A-869E-4D39-9B3B-9D105348591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7654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78F79-32DF-4D5E-982B-8AE26AFF9541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9FD9A-869E-4D39-9B3B-9D10534859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524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78F79-32DF-4D5E-982B-8AE26AFF9541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9FD9A-869E-4D39-9B3B-9D105348591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8547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78F79-32DF-4D5E-982B-8AE26AFF9541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9FD9A-869E-4D39-9B3B-9D10534859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867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78F79-32DF-4D5E-982B-8AE26AFF9541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9FD9A-869E-4D39-9B3B-9D105348591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467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78F79-32DF-4D5E-982B-8AE26AFF9541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9FD9A-869E-4D39-9B3B-9D10534859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093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78F79-32DF-4D5E-982B-8AE26AFF9541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9FD9A-869E-4D39-9B3B-9D10534859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068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78F79-32DF-4D5E-982B-8AE26AFF9541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9FD9A-869E-4D39-9B3B-9D10534859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290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78F79-32DF-4D5E-982B-8AE26AFF9541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9FD9A-869E-4D39-9B3B-9D10534859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223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78F79-32DF-4D5E-982B-8AE26AFF9541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9FD9A-869E-4D39-9B3B-9D10534859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350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78F79-32DF-4D5E-982B-8AE26AFF9541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9FD9A-869E-4D39-9B3B-9D105348591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085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8478F79-32DF-4D5E-982B-8AE26AFF9541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D29FD9A-869E-4D39-9B3B-9D105348591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5688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8%D0%BD%D0%B2%D0%B5%D1%80%D1%81%D0%B8%D1%8F" TargetMode="External"/><Relationship Id="rId2" Type="http://schemas.openxmlformats.org/officeDocument/2006/relationships/hyperlink" Target="https://enjoyeng.ru/grammatika/inversiya-v-anglijskom-yazyke-primery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canva.com/design/DAEV773ASzY/HxWbBNzJhnsDvW0bOHfXAw/edit?category=tACZCtsMxNo" TargetMode="External"/><Relationship Id="rId5" Type="http://schemas.openxmlformats.org/officeDocument/2006/relationships/hyperlink" Target="https://lengish.com/articles/" TargetMode="External"/><Relationship Id="rId4" Type="http://schemas.openxmlformats.org/officeDocument/2006/relationships/hyperlink" Target="https://rgiufa.ru/russkij-yazyk/kakie-sushhestvuyut-vidy-tropov-v-russkom-yazyke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Инверсия в произведении Оскара Уайльда «Соловей и Роза»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</a:p>
          <a:p>
            <a:pPr algn="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А, Выгузова Галина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Картинки по запросу &quot;соловей и роз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352" y="519565"/>
            <a:ext cx="4795248" cy="36863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42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9725" y="524656"/>
            <a:ext cx="1136254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Метафора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стилистический приём, заключающийся в употреблении слов и выражений в переносном значении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«…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crystal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Moon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leaned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listened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«…хрустальная Луна наклонилась и послушала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458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9705" y="479685"/>
            <a:ext cx="11407515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Инверсия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Инверсия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Инве́рсия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литературе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(от лат.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inversio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«переворачивание; перестановка») — нарушение обычного порядка слов в предложении. </a:t>
            </a:r>
          </a:p>
          <a:p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аналитических языках (например, английский, французский), где порядок слов фиксирован строго,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стилистическая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инверсия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распространена относительно мало. Другими словами, это стилистический приём, заключающийся в расположении слов в ином порядке, чем это установлено грамматическими правилам. И тем не менее, Оскар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Уайльд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яркий пример автора, который успешно использует инверсию.</a:t>
            </a:r>
          </a:p>
          <a:p>
            <a:endParaRPr lang="ru-RU" dirty="0"/>
          </a:p>
        </p:txBody>
      </p:sp>
      <p:pic>
        <p:nvPicPr>
          <p:cNvPr id="1026" name="Picture 2" descr="Картинки по запросу &quot;соловей и роза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" t="11744" r="3244" b="10899"/>
          <a:stretch/>
        </p:blipFill>
        <p:spPr bwMode="auto">
          <a:xfrm>
            <a:off x="3987383" y="4077323"/>
            <a:ext cx="4062336" cy="25221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60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4774" y="434715"/>
            <a:ext cx="11557416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nest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holm-oak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Nightingale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wondered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«Из своего гнезда на дубе соловей услышал его, и она посмотрела сквозь листья и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удивилась»</a:t>
            </a:r>
          </a:p>
          <a:p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правилу, в английском языке наречия, обозначающие время, место, принято ставить в конце предложения, то есть после действующего лица и самого действия.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Изменив пример, приведённый выше, мы получим такое предложение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Nightingale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nest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holm-oak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wondered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173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813" y="359764"/>
            <a:ext cx="11662348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Виды инверсии</a:t>
            </a:r>
          </a:p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Грамматическая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seen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?» — «Ты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видел мою сестру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Инверсия с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усилением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realize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тогда я понял, что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произошло»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Стилистическая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инверсия</a:t>
            </a: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Here ,indeed, is the true lover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- «Вот, действительно, возлюбленный»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But with me she will not dance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- «Но со мной она не будет танцевать»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«...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like a shadow she sailed across the garden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-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«…как тень, она поплыла по саду»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frightful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hunger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«Пришли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страшные дни голода и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холода»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Изучив виды инверсии, мы можем понять, что Оскар Уайльд в произведении «Соловей и Роза» применяет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стилистическую инверсию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471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235602971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435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9705" y="539646"/>
            <a:ext cx="11377534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 – эпитет;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 – олицетворение;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 – аллитерация;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 – инверсия;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– графон;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одни ученик не знает понятие асиндетон;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 – аллегория;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 – гипербола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Проанализировав данную диаграмму, можно сделать вывод о том, что ученики знают только самые популярные средства выразительности, но только 5 человек знакомы с понятием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ИНВЕРСИЯ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Более того, посмотрев ответы 5-ти учеников (Приложение №2), знакомых с инверсией, может сделать вывод о том, что они знакомы только с понятием «Инверсия», а виды не знают.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428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823" y="419725"/>
            <a:ext cx="11707318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Изучив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проанализировав теоретический материал, проведя исследование среди учащихся 9 школы по выявлению знаний об инверсии, сделав сопоставительный анализ средств выразительности языка, я пришла к выводу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Уайльд чаще всего прибегает к лексическим стилистическим приёмам.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Языковому материалу сказок Оскара Уайльда присущи частые употребления «декоративизма» (преукрашивания действительности). С их помощью автор раскрывает свой замысел и воплощает его в своих гениальных произведениях. И эта «декоративниость» подчеркивает контраст между темными и светлыми сторонами человеческого бытия и психики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Изучив материал, люди начнут замечать красоту всех произведений.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Также анкетирование показало, что только 5 учеников имеют понятие об инверсии, а это значит, что, читая произведения, большинство опрошенных не замечают это важное средство. Исследование полностью подтвердило мою гипотезу.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09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idx="1"/>
          </p:nvPr>
        </p:nvSpPr>
        <p:spPr>
          <a:xfrm>
            <a:off x="0" y="0"/>
            <a:ext cx="12188952" cy="4572000"/>
          </a:xfrm>
        </p:spPr>
      </p:sp>
      <p:sp>
        <p:nvSpPr>
          <p:cNvPr id="5" name="TextBox 4"/>
          <p:cNvSpPr txBox="1"/>
          <p:nvPr/>
        </p:nvSpPr>
        <p:spPr>
          <a:xfrm>
            <a:off x="6166060" y="2139861"/>
            <a:ext cx="2832144" cy="495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0" name="Picture 2" descr="Картинки по запросу &quot;соловей и роз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38094"/>
            <a:ext cx="2765643" cy="37289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281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2694" y="347958"/>
            <a:ext cx="1147450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использованных источников: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Уайльда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 The Fairy Tales and The Stories»(«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Сказки и рассказы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Произведение 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Уайльда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Nightingale and the Rose»(«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Соловей и Роза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https://enjoyeng.ru/grammatika/inversiya-v-anglijskom-yazyke-primery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https://ru.wikipedia.org/wiki/%D0%98%D0%BD%D0%B2%D0%B5%D1 %80%D1%81%D0%B8%D1%8F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https://rgiufa.ru/russkij-yazyk/kakie-sushhestvuyut-vidy-tropov-v-russkomyazyke.html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https://lengish.com/articles/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Сайт, который использовался для создания буклета: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https://www.canva.com/design/DAEV773ASzY/HxWbBNzJhnsDvW0bOH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fXAw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/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edit?category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=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tACZCtsMxNo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91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457" y="522514"/>
            <a:ext cx="997131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рассмотреть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виды стилистических фигур, уделить большое внимание инверсии в произведении «Соловей и Роза». Провести опрос, который покажет, какое кол-во учеников моего класса знают об этом средстве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человек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читает произведение, не замечает средств выразительности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что такое инверсия.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Узнать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какие существуют стилистические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фигуры,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помимо инверсии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Провести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анкетирование, целью которого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будет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являться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людей к средствам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выразительности,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о приёме «Инверсия».</a:t>
            </a:r>
          </a:p>
        </p:txBody>
      </p:sp>
      <p:pic>
        <p:nvPicPr>
          <p:cNvPr id="3" name="Рисунок 2" descr="17. Иллюстрации к сказке О. Уайльда - &lt;strong&gt;Соловей&lt;/strong&gt; &lt;strong&gt;и&lt;/strong&gt; &lt;strong&gt;роза&lt;/strong&gt;.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465" y="2992582"/>
            <a:ext cx="2312281" cy="34705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9343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9600" y="4934857"/>
            <a:ext cx="110453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«Цель жизни — самовыражение.</a:t>
            </a: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Проявить во всей полноте свою сущность — вот для чего мы живем…»</a:t>
            </a:r>
          </a:p>
          <a:p>
            <a:pPr algn="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Оскар Уайльд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Картинки по запросу &quot;оскар уайльд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885" y="383509"/>
            <a:ext cx="2844800" cy="42755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99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1886" y="537029"/>
            <a:ext cx="11451771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стилистических приёмов</a:t>
            </a:r>
          </a:p>
          <a:p>
            <a:pPr algn="just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стилистическим приемом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понимают намеренное и сознательное усиление какой-либо типической структурной и семантической черты языковой единицы, достигшее обобщения и типизации и ставшее таким образом порождающей моделью. Стилистический прием ограничивается одним уровнем языка. К стилистическим приемам относят стилистические фигуры и тропы, а также синтаксические или стилистические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фигуры.</a:t>
            </a:r>
          </a:p>
          <a:p>
            <a:pPr algn="just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Тропы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 это лексические изобразительно выразительные средства, в которых слово или словосочетание употребляется в переносном значении. Суть тропов состоит в сопоставлении понятия, представленного в традиционном употреблении лексической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единицы.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00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1543" y="580571"/>
            <a:ext cx="111760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Важнейшие тропы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0" lvl="4" indent="-45720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Метафора;</a:t>
            </a:r>
          </a:p>
          <a:p>
            <a:pPr lvl="4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0" lvl="4" indent="-45720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Метонимия;</a:t>
            </a:r>
          </a:p>
          <a:p>
            <a:pPr lvl="4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0" lvl="4" indent="-45720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Эпитет;</a:t>
            </a:r>
          </a:p>
          <a:p>
            <a:pPr lvl="4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0" lvl="4" indent="-45720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Ирония;</a:t>
            </a:r>
          </a:p>
          <a:p>
            <a:pPr lvl="4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0" lvl="4" indent="-45720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Олицетворение;</a:t>
            </a:r>
          </a:p>
          <a:p>
            <a:pPr lvl="4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0" lvl="4" indent="-45720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Гипербола;</a:t>
            </a:r>
          </a:p>
          <a:p>
            <a:pPr lvl="4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0" lvl="4" indent="-457200"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Аллегория.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Сказка &lt;strong&gt;Соловей И Роза&lt;/strong&gt;, Оскар Уайльд - читать для детей онлайн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645" y="1741715"/>
            <a:ext cx="3244506" cy="42526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623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5429" y="420914"/>
            <a:ext cx="11451771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выразительности</a:t>
            </a:r>
          </a:p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Прочитав произведение О.Уайльда «Соловей и роза», я хочу обратить внимание на стилистические приемы, которые свободно использует автор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Олицетворение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стилистический приём, при котором происходит перенос признаков живого существа на явления природы, предметы, понятия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</a:p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«The white moon heard it, she forgot the dawn and lingered on the sky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Белая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луна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услышала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это, она забыла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рассвет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возвысилась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небе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just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2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686" y="420914"/>
            <a:ext cx="1166948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Полисиндетон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повторение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союзов, такое построение предложения, когда все (или почти все) однородные члены связаны между собой одним и тем же союзом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«I shall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hold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arms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lean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head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upon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shoulder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clasped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mine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«Я буду держать ее в своих объятиях, и она склонит голову ко мне на плечо, и моя рука будет сжимать ее руку»</a:t>
            </a:r>
          </a:p>
        </p:txBody>
      </p:sp>
    </p:spTree>
    <p:extLst>
      <p:ext uri="{BB962C8B-B14F-4D97-AF65-F5344CB8AC3E}">
        <p14:creationId xmlns:p14="http://schemas.microsoft.com/office/powerpoint/2010/main" val="137187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780" y="234892"/>
            <a:ext cx="1173619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/>
            <a:endParaRPr lang="ru-RU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стилистический приём, основанные на образном сопоставлении двух предметов или состояний.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«Yet Love is better than Life»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«Но любовь лучше жизни» 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endParaRPr lang="ru-RU" dirty="0"/>
          </a:p>
        </p:txBody>
      </p:sp>
      <p:pic>
        <p:nvPicPr>
          <p:cNvPr id="1026" name="Picture 2" descr="https://crosti.ru/patterns/00/20/30/697a8f68f9/previe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678" y="2748690"/>
            <a:ext cx="3745306" cy="29868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87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7839" y="377504"/>
            <a:ext cx="105701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endParaRPr lang="ru-RU" sz="24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endParaRPr lang="ru-RU" sz="2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Эпитет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— определение при слове, влияющее на его выразительность, красоту произношения.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«And a delicate flush of pink came into the leaves of the rose…»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нежный румянец розового цвета попал в листья розы…» </a:t>
            </a:r>
          </a:p>
        </p:txBody>
      </p:sp>
    </p:spTree>
    <p:extLst>
      <p:ext uri="{BB962C8B-B14F-4D97-AF65-F5344CB8AC3E}">
        <p14:creationId xmlns:p14="http://schemas.microsoft.com/office/powerpoint/2010/main" val="347532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Интеграл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125000"/>
              </a:schemeClr>
              <a:schemeClr val="phClr">
                <a:tint val="92000"/>
                <a:shade val="70000"/>
                <a:satMod val="110000"/>
              </a:schemeClr>
            </a:duotone>
          </a:blip>
          <a:tile tx="0" ty="0" sx="22000" sy="2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E736489A-00C3-4E0A-AAA8-D4D3127BA5B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164</TotalTime>
  <Words>1155</Words>
  <Application>Microsoft Office PowerPoint</Application>
  <PresentationFormat>Широкоэкранный</PresentationFormat>
  <Paragraphs>137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Calibri</vt:lpstr>
      <vt:lpstr>Times New Roman</vt:lpstr>
      <vt:lpstr>Tw Cen MT</vt:lpstr>
      <vt:lpstr>Tw Cen MT Condensed</vt:lpstr>
      <vt:lpstr>Wingdings</vt:lpstr>
      <vt:lpstr>Wingdings 3</vt:lpstr>
      <vt:lpstr>Интеграл</vt:lpstr>
      <vt:lpstr>Инверсия в произведении Оскара Уайльда «Соловей и Роза»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21</cp:revision>
  <dcterms:created xsi:type="dcterms:W3CDTF">2021-02-14T14:51:23Z</dcterms:created>
  <dcterms:modified xsi:type="dcterms:W3CDTF">2021-12-14T12:57:09Z</dcterms:modified>
</cp:coreProperties>
</file>