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comments/comment1.xml" ContentType="application/vnd.openxmlformats-officedocument.presentationml.comments+xml"/>
  <Override PartName="/ppt/media/image6.webp" ContentType="image/webp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6" r:id="rId3"/>
    <p:sldId id="257" r:id="rId4"/>
    <p:sldId id="259" r:id="rId5"/>
    <p:sldId id="258" r:id="rId6"/>
    <p:sldId id="260" r:id="rId8"/>
    <p:sldId id="269" r:id="rId9"/>
    <p:sldId id="261" r:id="rId10"/>
    <p:sldId id="270" r:id="rId11"/>
    <p:sldId id="264" r:id="rId12"/>
    <p:sldId id="271" r:id="rId13"/>
    <p:sldId id="263" r:id="rId14"/>
    <p:sldId id="262" r:id="rId15"/>
    <p:sldId id="272" r:id="rId16"/>
    <p:sldId id="274" r:id="rId17"/>
    <p:sldId id="265" r:id="rId18"/>
    <p:sldId id="280" r:id="rId19"/>
    <p:sldId id="266" r:id="rId20"/>
    <p:sldId id="282" r:id="rId21"/>
    <p:sldId id="283" r:id="rId22"/>
    <p:sldId id="286" r:id="rId23"/>
    <p:sldId id="288" r:id="rId24"/>
    <p:sldId id="289" r:id="rId25"/>
    <p:sldId id="284" r:id="rId26"/>
    <p:sldId id="292" r:id="rId27"/>
    <p:sldId id="291" r:id="rId28"/>
    <p:sldId id="294" r:id="rId29"/>
    <p:sldId id="285" r:id="rId30"/>
    <p:sldId id="295" r:id="rId3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максик" initials="м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985" autoAdjust="0"/>
    <p:restoredTop sz="94660"/>
  </p:normalViewPr>
  <p:slideViewPr>
    <p:cSldViewPr snapToGrid="0">
      <p:cViewPr>
        <p:scale>
          <a:sx n="60" d="100"/>
          <a:sy n="60" d="100"/>
        </p:scale>
        <p:origin x="546" y="2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commentAuthors" Target="commentAuthors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3-11-25T14:31:32.880" idx="1">
    <p:pos x="10" y="10"/>
    <p:text/>
  </p:cm>
  <p:cm authorId="1" dt="2023-11-25T14:31:33.504" idx="2">
    <p:pos x="166" y="166"/>
    <p:text/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630B29-0F1E-46B3-B730-D17615704A37}" type="datetimeFigureOut">
              <a:rPr lang="ru-RU" smtClean="0"/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533D69-F465-4323-A7EE-BBB2C7E773F5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533D69-F465-4323-A7EE-BBB2C7E773F5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мещающий образ слайда 1"/>
          <p:cNvSpPr/>
          <p:nvPr>
            <p:ph type="sldImg" idx="2"/>
          </p:nvPr>
        </p:nvSpPr>
        <p:spPr/>
      </p:sp>
      <p:sp>
        <p:nvSpPr>
          <p:cNvPr id="3" name="Замещающий текст 2"/>
          <p:cNvSpPr/>
          <p:nvPr>
            <p:ph type="body" idx="3"/>
          </p:nvPr>
        </p:nvSpPr>
        <p:spPr/>
        <p:txBody>
          <a:bodyPr/>
          <a:p>
            <a:endParaRPr lang="ru-RU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мещающий образ слайда 1"/>
          <p:cNvSpPr/>
          <p:nvPr>
            <p:ph type="sldImg" idx="2"/>
          </p:nvPr>
        </p:nvSpPr>
        <p:spPr/>
      </p:sp>
      <p:sp>
        <p:nvSpPr>
          <p:cNvPr id="3" name="Замещающий текст 2"/>
          <p:cNvSpPr/>
          <p:nvPr>
            <p:ph type="body" idx="3"/>
          </p:nvPr>
        </p:nvSpPr>
        <p:spPr/>
        <p:txBody>
          <a:bodyPr/>
          <a:p>
            <a:endParaRPr lang="ru-RU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BED30-8729-49B1-A2F6-911511996208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8BBDF-8310-4AFE-B99E-A170FA8D6B4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BED30-8729-49B1-A2F6-911511996208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8BBDF-8310-4AFE-B99E-A170FA8D6B4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BED30-8729-49B1-A2F6-911511996208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8BBDF-8310-4AFE-B99E-A170FA8D6B40}" type="slidenum">
              <a:rPr lang="ru-RU" smtClean="0"/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 panose="020B0604020202020204"/>
              </a:rPr>
              <a:t>“</a:t>
            </a:r>
            <a:endParaRPr lang="en-US" sz="8000" baseline="0" dirty="0">
              <a:ln w="3175" cmpd="sng">
                <a:noFill/>
              </a:ln>
              <a:solidFill>
                <a:schemeClr val="accent1">
                  <a:lumMod val="60000"/>
                  <a:lumOff val="40000"/>
                </a:schemeClr>
              </a:solidFill>
              <a:effectLst/>
              <a:latin typeface="Arial" panose="020B0604020202020204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 panose="020B0604020202020204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BED30-8729-49B1-A2F6-911511996208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8BBDF-8310-4AFE-B99E-A170FA8D6B4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BED30-8729-49B1-A2F6-911511996208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8BBDF-8310-4AFE-B99E-A170FA8D6B40}" type="slidenum">
              <a:rPr lang="ru-RU" smtClean="0"/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 panose="020B0604020202020204"/>
              </a:rPr>
              <a:t>“</a:t>
            </a:r>
            <a:endParaRPr lang="en-US" sz="8000" baseline="0" dirty="0">
              <a:ln w="3175" cmpd="sng">
                <a:noFill/>
              </a:ln>
              <a:solidFill>
                <a:schemeClr val="accent1">
                  <a:lumMod val="60000"/>
                  <a:lumOff val="40000"/>
                </a:schemeClr>
              </a:solidFill>
              <a:effectLst/>
              <a:latin typeface="Arial" panose="020B0604020202020204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 panose="020B0604020202020204"/>
              </a:rPr>
              <a:t>”</a:t>
            </a:r>
            <a:endParaRPr lang="en-US" sz="8000" baseline="0" dirty="0">
              <a:ln w="3175" cmpd="sng">
                <a:noFill/>
              </a:ln>
              <a:solidFill>
                <a:schemeClr val="accent1">
                  <a:lumMod val="60000"/>
                  <a:lumOff val="40000"/>
                </a:schemeClr>
              </a:solidFill>
              <a:effectLst/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BED30-8729-49B1-A2F6-911511996208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8BBDF-8310-4AFE-B99E-A170FA8D6B4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BED30-8729-49B1-A2F6-911511996208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8BBDF-8310-4AFE-B99E-A170FA8D6B4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BED30-8729-49B1-A2F6-911511996208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8BBDF-8310-4AFE-B99E-A170FA8D6B4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BED30-8729-49B1-A2F6-911511996208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8BBDF-8310-4AFE-B99E-A170FA8D6B4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BED30-8729-49B1-A2F6-911511996208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8BBDF-8310-4AFE-B99E-A170FA8D6B4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BED30-8729-49B1-A2F6-911511996208}" type="datetimeFigureOut">
              <a:rPr lang="ru-RU" smtClean="0"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8BBDF-8310-4AFE-B99E-A170FA8D6B4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BED30-8729-49B1-A2F6-911511996208}" type="datetimeFigureOut">
              <a:rPr lang="ru-RU" smtClean="0"/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8BBDF-8310-4AFE-B99E-A170FA8D6B4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BED30-8729-49B1-A2F6-911511996208}" type="datetimeFigureOut">
              <a:rPr lang="ru-RU" smtClean="0"/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8BBDF-8310-4AFE-B99E-A170FA8D6B4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BED30-8729-49B1-A2F6-911511996208}" type="datetimeFigureOut">
              <a:rPr lang="ru-RU" smtClean="0"/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8BBDF-8310-4AFE-B99E-A170FA8D6B4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0965" indent="0">
              <a:buNone/>
              <a:defRPr sz="1000"/>
            </a:lvl4pPr>
            <a:lvl5pPr marL="1828165" indent="0">
              <a:buNone/>
              <a:defRPr sz="1000"/>
            </a:lvl5pPr>
            <a:lvl6pPr marL="2285365" indent="0">
              <a:buNone/>
              <a:defRPr sz="1000"/>
            </a:lvl6pPr>
            <a:lvl7pPr marL="2742565" indent="0">
              <a:buNone/>
              <a:defRPr sz="1000"/>
            </a:lvl7pPr>
            <a:lvl8pPr marL="3199130" indent="0">
              <a:buNone/>
              <a:defRPr sz="1000"/>
            </a:lvl8pPr>
            <a:lvl9pPr marL="365633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BED30-8729-49B1-A2F6-911511996208}" type="datetimeFigureOut">
              <a:rPr lang="ru-RU" smtClean="0"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8BBDF-8310-4AFE-B99E-A170FA8D6B4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BED30-8729-49B1-A2F6-911511996208}" type="datetimeFigureOut">
              <a:rPr lang="ru-RU" smtClean="0"/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A8BBDF-8310-4AFE-B99E-A170FA8D6B40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5BED30-8729-49B1-A2F6-911511996208}" type="datetimeFigureOut">
              <a:rPr lang="ru-RU" smtClean="0"/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73A8BBDF-8310-4AFE-B99E-A170FA8D6B40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panose="05040102010807070707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1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2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3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0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1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2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3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4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6.webp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77118" y="345321"/>
            <a:ext cx="8496885" cy="3097747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Игры и упражнения для развития крупной моторики</a:t>
            </a:r>
            <a:endParaRPr lang="ru-RU" b="1" dirty="0">
              <a:ln w="0"/>
              <a:solidFill>
                <a:schemeClr val="accent2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7066" y="4050833"/>
            <a:ext cx="8185573" cy="2461846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Выполнила:</a:t>
            </a:r>
            <a:endParaRPr lang="ru-RU" sz="2800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Воспитатель МБДОУ </a:t>
            </a:r>
            <a:endParaRPr lang="ru-RU" sz="2800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детский сад№5, г. Ворсма</a:t>
            </a:r>
            <a:endParaRPr lang="ru-RU" sz="2800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Комлева Татьяна Александровна</a:t>
            </a:r>
            <a:endParaRPr lang="ru-RU" sz="2800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Замещающее содержимое 2"/>
          <p:cNvSpPr>
            <a:spLocks noGrp="1"/>
          </p:cNvSpPr>
          <p:nvPr>
            <p:ph sz="half" idx="1"/>
          </p:nvPr>
        </p:nvSpPr>
        <p:spPr>
          <a:xfrm>
            <a:off x="454660" y="343535"/>
            <a:ext cx="8658860" cy="6514465"/>
          </a:xfrm>
        </p:spPr>
        <p:txBody>
          <a:bodyPr>
            <a:noAutofit/>
          </a:bodyPr>
          <a:p>
            <a:pPr marL="0" indent="0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Помимо этого, </a:t>
            </a:r>
            <a:r>
              <a:rPr lang="ru-RU" sz="2800" b="1" u="sng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двигательные упражнения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помогают: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поднять уровень активности ребенка;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обеспечивает развитие зрительного, звукового внимания;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формированию межполушарного развития;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развивает умение управлять своим поведением;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преодолевать стереотипы в поведении.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indent="0">
              <a:buNone/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indent="0" algn="ctr">
              <a:buNone/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Двигательное упражнение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формируют образ собственного тела ребенка, что помогает лучше 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осознавать себя, управлять своим телом, поведением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 также легче </a:t>
            </a:r>
            <a:r>
              <a:rPr lang="ru-RU" sz="2800" i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орентироваться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в пространстве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8135" y="0"/>
            <a:ext cx="8956040" cy="1663700"/>
          </a:xfrm>
          <a:gradFill>
            <a:gsLst>
              <a:gs pos="0">
                <a:schemeClr val="accent1"/>
              </a:gs>
              <a:gs pos="100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</p:spPr>
        <p:txBody>
          <a:bodyPr>
            <a:noAutofit/>
          </a:bodyPr>
          <a:lstStyle/>
          <a:p>
            <a:pPr algn="ctr"/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 какими же трудностями в будущем может столкнуться первоклассник с недостаточностью крупной моторики?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8135" y="1818005"/>
            <a:ext cx="11371580" cy="5039995"/>
          </a:xfrm>
        </p:spPr>
        <p:txBody>
          <a:bodyPr>
            <a:normAutofit fontScale="80000"/>
          </a:bodyPr>
          <a:lstStyle/>
          <a:p>
            <a:pPr marL="0" indent="0">
              <a:buNone/>
            </a:pPr>
            <a:r>
              <a:rPr lang="ru-RU" sz="4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Эти данные приводят много специалистов ЛФК, физической культуры...</a:t>
            </a:r>
            <a:endParaRPr lang="ru-RU" dirty="0"/>
          </a:p>
          <a:p>
            <a:pPr marL="0" indent="0" algn="ctr">
              <a:buNone/>
            </a:pPr>
            <a:r>
              <a:rPr lang="ru-RU" sz="4000" b="1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таких детей:</a:t>
            </a:r>
            <a:endParaRPr lang="ru-RU" sz="4000" b="1" u="sng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низкий уровень энергии;</a:t>
            </a:r>
            <a:endParaRPr lang="ru-RU" sz="400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они медленно реагируют на слова;</a:t>
            </a:r>
            <a:endParaRPr lang="ru-RU" sz="400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кажутся </a:t>
            </a:r>
            <a:r>
              <a:rPr lang="ru-RU" sz="4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усталыми</a:t>
            </a:r>
            <a:r>
              <a:rPr lang="ru-RU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апатичными;</a:t>
            </a:r>
            <a:endParaRPr lang="ru-RU" sz="400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 не хватает выносливости для того, чтобы справляться со школьной нагрузкой...</a:t>
            </a:r>
            <a:endParaRPr lang="ru-RU" sz="400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88950" y="446405"/>
            <a:ext cx="8641715" cy="3880485"/>
          </a:xfrm>
        </p:spPr>
        <p:txBody>
          <a:bodyPr>
            <a:noAutofit/>
          </a:bodyPr>
          <a:lstStyle/>
          <a:p>
            <a:pPr algn="l"/>
            <a:r>
              <a:rPr lang="ru-RU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Крупная моторика</a:t>
            </a: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влияет на самостоятельность ребенка – </a:t>
            </a:r>
            <a:r>
              <a:rPr lang="ru-RU" sz="2800" i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это умение обслуживать себя.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Крупная моторика, также как и мелкая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влияет на 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памяти и внимания.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l">
              <a:buNone/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4" name="Изображение 103"/>
          <p:cNvPicPr/>
          <p:nvPr/>
        </p:nvPicPr>
        <p:blipFill>
          <a:blip/>
          <a:stretch>
            <a:fillRect/>
          </a:stretch>
        </p:blipFill>
        <p:spPr>
          <a:xfrm>
            <a:off x="5905500" y="3238500"/>
            <a:ext cx="381000" cy="381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Текстовое поле 4"/>
          <p:cNvSpPr txBox="1"/>
          <p:nvPr/>
        </p:nvSpPr>
        <p:spPr>
          <a:xfrm>
            <a:off x="5366385" y="2294890"/>
            <a:ext cx="4098290" cy="23749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ru-RU" altLang="en-US"/>
          </a:p>
        </p:txBody>
      </p:sp>
      <p:pic>
        <p:nvPicPr>
          <p:cNvPr id="105" name="Замещающее содержимое 10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488950" y="2294255"/>
            <a:ext cx="6787515" cy="45637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6" name="Замещающее содержимое 105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651573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Текстовое поле 4"/>
          <p:cNvSpPr txBox="1"/>
          <p:nvPr/>
        </p:nvSpPr>
        <p:spPr>
          <a:xfrm>
            <a:off x="1783715" y="342265"/>
            <a:ext cx="8075930" cy="497439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3657600" lvl="8" indent="0" algn="ctr">
              <a:buNone/>
            </a:pPr>
            <a:r>
              <a:rPr lang="ru-RU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Плохая артикуляция</a:t>
            </a: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звуков вследствие ни только неразвитой мелкой моторики, но и крупной тоже. </a:t>
            </a:r>
            <a:endParaRPr lang="ru-RU" sz="280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3657600" lvl="8" indent="0" algn="ctr">
              <a:buNone/>
            </a:pP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То есть, если ребенок не владеет своим телом, то и речь возможно появится позже. </a:t>
            </a:r>
            <a:endParaRPr lang="ru-RU" sz="280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3657600" lvl="8" indent="0" algn="ctr">
              <a:buNone/>
            </a:pP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</a:t>
            </a:r>
            <a:r>
              <a:rPr lang="ru-RU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тому</a:t>
            </a: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что</a:t>
            </a:r>
            <a:r>
              <a:rPr lang="ru-RU" sz="2800" b="1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артикуляция</a:t>
            </a: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- это такой же двигательный навык.</a:t>
            </a:r>
            <a:endParaRPr lang="ru-RU" sz="280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57600" lvl="8" indent="0" algn="ctr">
              <a:buNone/>
            </a:pPr>
            <a:endParaRPr lang="ru-RU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0" name="Замещающее содержимое 99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0" y="2381250"/>
            <a:ext cx="4476750" cy="4476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Текстовое поле 3"/>
          <p:cNvSpPr txBox="1"/>
          <p:nvPr/>
        </p:nvSpPr>
        <p:spPr>
          <a:xfrm>
            <a:off x="269875" y="1109980"/>
            <a:ext cx="930275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Уже наглядно будет заметно, насколько ребенок может себя 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держать в данной позе,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 также может сохранять равновесие. </a:t>
            </a:r>
            <a:endParaRPr lang="ru-RU" altLang="en-US" sz="2800"/>
          </a:p>
        </p:txBody>
      </p:sp>
      <p:sp>
        <p:nvSpPr>
          <p:cNvPr id="5" name="Текстовое поле 4"/>
          <p:cNvSpPr txBox="1"/>
          <p:nvPr/>
        </p:nvSpPr>
        <p:spPr>
          <a:xfrm>
            <a:off x="3856990" y="3776345"/>
            <a:ext cx="6572250" cy="26193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На основании этого можно будет сделать вывод о том, 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как долго или быстро будут проводиться занятия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корректировке речи у данного ребенка.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l"/>
            <a:endParaRPr lang="ru-RU" altLang="en-US" sz="28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Замещающее содержимое 6" descr="168252_fizicke-vezbe_ls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4702810" y="1321435"/>
            <a:ext cx="7489190" cy="553656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5280" y="0"/>
            <a:ext cx="11856720" cy="1320800"/>
          </a:xfrm>
          <a:gradFill>
            <a:gsLst>
              <a:gs pos="0">
                <a:schemeClr val="accent1"/>
              </a:gs>
              <a:gs pos="100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</p:spPr>
        <p:txBody>
          <a:bodyPr>
            <a:normAutofit/>
          </a:bodyPr>
          <a:lstStyle/>
          <a:p>
            <a:pPr algn="ctr"/>
            <a:r>
              <a:rPr lang="ru-RU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Простые упражнения на проверку крупной, мелкой моторики</a:t>
            </a:r>
            <a:endParaRPr lang="ru-RU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6685" y="1321435"/>
            <a:ext cx="12491085" cy="4796155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3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Крупная моторика:</a:t>
            </a:r>
            <a:endParaRPr lang="ru-RU" sz="32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Ребенка необходимо попросить 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поскакать на одной ноге, 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поскакать на другой, на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двух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ногах;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Постоять в позе ласточки 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или любой другой позе;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Постоять на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одной ноге</a:t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 закрытыми глазами, с одним глазом.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7" name="Изображение 106"/>
          <p:cNvPicPr/>
          <p:nvPr/>
        </p:nvPicPr>
        <p:blipFill>
          <a:blip/>
          <a:stretch>
            <a:fillRect/>
          </a:stretch>
        </p:blipFill>
        <p:spPr>
          <a:xfrm>
            <a:off x="5905500" y="3238500"/>
            <a:ext cx="381000" cy="381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1" name="Замещающее содержимое 100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2703830" y="2246630"/>
            <a:ext cx="6257290" cy="46113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Замещающее содержимое 2"/>
          <p:cNvSpPr>
            <a:spLocks noGrp="1"/>
          </p:cNvSpPr>
          <p:nvPr>
            <p:ph sz="half" idx="1"/>
          </p:nvPr>
        </p:nvSpPr>
        <p:spPr>
          <a:xfrm>
            <a:off x="487680" y="1087755"/>
            <a:ext cx="9168130" cy="2087245"/>
          </a:xfrm>
        </p:spPr>
        <p:txBody>
          <a:bodyPr>
            <a:normAutofit/>
          </a:bodyPr>
          <a:p>
            <a:pPr marL="0" indent="0" algn="just">
              <a:buNone/>
            </a:pP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Если ребенок </a:t>
            </a:r>
            <a:r>
              <a:rPr lang="ru-RU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 умеет</a:t>
            </a: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выполнять какие-то определенные виды действий, то конечно же будут трудности в обучении, на физической культуре, и в том числе с артикуляцией.</a:t>
            </a:r>
            <a:endParaRPr lang="ru-RU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indent="0" algn="just">
              <a:buNone/>
            </a:pPr>
            <a:endParaRPr lang="ru-RU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Замещающее содержимое 99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2354580" y="1671320"/>
            <a:ext cx="6579235" cy="50933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9885" y="0"/>
            <a:ext cx="8924290" cy="1215390"/>
          </a:xfr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0">
                <a:schemeClr val="accent1"/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</p:spPr>
        <p:txBody>
          <a:bodyPr>
            <a:noAutofit/>
          </a:bodyPr>
          <a:lstStyle/>
          <a:p>
            <a:pPr algn="ctr"/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Упражнения и игры для развития крупной моторики</a:t>
            </a:r>
            <a:endParaRPr lang="ru-RU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25095" y="1339850"/>
            <a:ext cx="2948305" cy="4396105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Существуют большое количество разнообразных игр и упражнений </a:t>
            </a:r>
            <a:r>
              <a:rPr lang="ru-RU" sz="2800" i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развития</a:t>
            </a: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крупной моторики</a:t>
            </a: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 дошкольников.</a:t>
            </a:r>
            <a:endParaRPr lang="ru-RU" sz="280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1" name="Замещающее содержимое 100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4467225" y="2401570"/>
            <a:ext cx="4456430" cy="44564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Замещающее содержимое 2"/>
          <p:cNvSpPr>
            <a:spLocks noGrp="1"/>
          </p:cNvSpPr>
          <p:nvPr>
            <p:ph sz="half" idx="1"/>
          </p:nvPr>
        </p:nvSpPr>
        <p:spPr>
          <a:xfrm>
            <a:off x="349885" y="208280"/>
            <a:ext cx="9512935" cy="5833110"/>
          </a:xfrm>
        </p:spPr>
        <p:txBody>
          <a:bodyPr>
            <a:noAutofit/>
          </a:bodyPr>
          <a:p>
            <a:pPr marL="0" indent="0" algn="ctr">
              <a:buNone/>
            </a:pPr>
            <a:r>
              <a:rPr lang="ru-RU" sz="3000" b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Первое и самое простое – это зарядка</a:t>
            </a:r>
            <a:endParaRPr lang="ru-RU" sz="3000" b="1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indent="0" algn="ctr">
              <a:buNone/>
            </a:pPr>
            <a:r>
              <a:rPr lang="ru-RU" sz="3000" i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Дижения становятся более четкие, моторика </a:t>
            </a:r>
            <a:r>
              <a:rPr lang="ru-RU" sz="3000" i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становится</a:t>
            </a:r>
            <a:r>
              <a:rPr lang="ru-RU" sz="3000" i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более </a:t>
            </a:r>
            <a:r>
              <a:rPr lang="ru-RU" sz="3000" i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развитой.</a:t>
            </a:r>
            <a:endParaRPr lang="ru-RU" altLang="en-US" sz="3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Текстовое поле 3"/>
          <p:cNvSpPr txBox="1"/>
          <p:nvPr/>
        </p:nvSpPr>
        <p:spPr>
          <a:xfrm>
            <a:off x="349885" y="2245360"/>
            <a:ext cx="4710430" cy="41986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ru-RU" sz="28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Выполнение</a:t>
            </a:r>
            <a:r>
              <a:rPr lang="ru-RU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3000" i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всевозможных упражнений</a:t>
            </a:r>
            <a:r>
              <a:rPr lang="ru-RU" sz="2800" i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на повороты, наклоны, хождение на носках и пятках, махи и </a:t>
            </a:r>
            <a:r>
              <a:rPr lang="ru-RU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преседания</a:t>
            </a: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прыжки, </a:t>
            </a:r>
            <a:r>
              <a:rPr lang="ru-RU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скрещевания</a:t>
            </a: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рук – </a:t>
            </a:r>
            <a:r>
              <a:rPr lang="ru-RU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помогают</a:t>
            </a: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научиться </a:t>
            </a:r>
            <a:r>
              <a:rPr lang="ru-RU" sz="28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контролировать свое тело.</a:t>
            </a:r>
            <a:r>
              <a:rPr lang="ru-RU" sz="28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altLang="en-US" sz="28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5" name="Изображение 104"/>
          <p:cNvPicPr/>
          <p:nvPr/>
        </p:nvPicPr>
        <p:blipFill>
          <a:blip r:embed="rId1"/>
          <a:stretch>
            <a:fillRect/>
          </a:stretch>
        </p:blipFill>
        <p:spPr>
          <a:xfrm>
            <a:off x="2555875" y="3048000"/>
            <a:ext cx="6353810" cy="3810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" name="Замещающее содержимое 101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0" y="2374900"/>
            <a:ext cx="4483100" cy="4483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Замещающее содержимое 2"/>
          <p:cNvSpPr>
            <a:spLocks noGrp="1"/>
          </p:cNvSpPr>
          <p:nvPr>
            <p:ph sz="half" idx="1"/>
          </p:nvPr>
        </p:nvSpPr>
        <p:spPr>
          <a:xfrm>
            <a:off x="208915" y="262255"/>
            <a:ext cx="9153525" cy="2418080"/>
          </a:xfrm>
        </p:spPr>
        <p:txBody>
          <a:bodyPr>
            <a:normAutofit/>
          </a:bodyPr>
          <a:p>
            <a:pPr marL="0" indent="0" algn="ctr">
              <a:buNone/>
            </a:pPr>
            <a:r>
              <a:rPr lang="ru-RU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Игры</a:t>
            </a:r>
            <a:r>
              <a:rPr lang="ru-RU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en-US" sz="3000" i="1">
                <a:latin typeface="Times New Roman" panose="02020603050405020304" pitchFamily="18" charset="0"/>
                <a:cs typeface="Times New Roman" panose="02020603050405020304" pitchFamily="18" charset="0"/>
              </a:rPr>
              <a:t>со скакалкой, игры на бросании, пападание в цель кольца, игры в городки. </a:t>
            </a:r>
            <a:endParaRPr lang="ru-RU" alt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Помогут развить внимательность, координацию движений ребенка.</a:t>
            </a:r>
            <a:endParaRPr lang="ru-RU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1615" y="0"/>
            <a:ext cx="9052560" cy="1574800"/>
          </a:xfrm>
          <a:gradFill>
            <a:gsLst>
              <a:gs pos="0">
                <a:schemeClr val="accent1"/>
              </a:gs>
              <a:gs pos="100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Понятие крупной моторики</a:t>
            </a:r>
            <a:b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крупная моторика и как она влияет на запуск речи?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003635" y="2551837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pic>
        <p:nvPicPr>
          <p:cNvPr id="1026" name="Picture 2" descr="https://comiona.ru/d/55-0043.jpg"/>
          <p:cNvPicPr>
            <a:picLocks noGrp="1" noChangeAspect="1" noChangeArrowheads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079" y="2517922"/>
            <a:ext cx="7141407" cy="4340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362325" y="1875155"/>
            <a:ext cx="6648450" cy="31076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ru-RU" sz="2800" b="1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Крупная (общая) моторика </a:t>
            </a:r>
            <a:r>
              <a:rPr lang="ru-RU" sz="2800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endParaRPr lang="ru-RU" sz="2800" u="sng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разнообразные движения рук, ног, тела, любая физическая активность, связанная с перемещением тела в пространстве и осуществляемая за счет работы крупных мышц тела: прыжки, бег, наклоны, ходьба и так далее.</a:t>
            </a:r>
            <a:endParaRPr lang="ru-RU" sz="280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8" name="Изображение 107"/>
          <p:cNvPicPr/>
          <p:nvPr/>
        </p:nvPicPr>
        <p:blipFill>
          <a:blip r:embed="rId1"/>
          <a:stretch>
            <a:fillRect/>
          </a:stretch>
        </p:blipFill>
        <p:spPr>
          <a:xfrm>
            <a:off x="718820" y="1939925"/>
            <a:ext cx="4605020" cy="4918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6" name="Замещающее содержимое 105"/>
          <p:cNvPicPr>
            <a:picLocks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976620" y="0"/>
            <a:ext cx="3297555" cy="50139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Замещающее содержимое 2"/>
          <p:cNvSpPr>
            <a:spLocks noGrp="1"/>
          </p:cNvSpPr>
          <p:nvPr>
            <p:ph sz="half" idx="1"/>
          </p:nvPr>
        </p:nvSpPr>
        <p:spPr>
          <a:xfrm>
            <a:off x="474980" y="285750"/>
            <a:ext cx="6095365" cy="5755640"/>
          </a:xfrm>
        </p:spPr>
        <p:txBody>
          <a:bodyPr/>
          <a:p>
            <a:pPr marL="0" indent="0" algn="ctr">
              <a:buNone/>
            </a:pPr>
            <a:r>
              <a:rPr lang="ru-RU" altLang="en-US" sz="2800" b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Занятие танцами, езда на велосипеде, самокате, на роликах </a:t>
            </a:r>
            <a:r>
              <a:rPr lang="ru-RU" altLang="en-US" sz="28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 </a:t>
            </a:r>
            <a:r>
              <a:rPr lang="ru-RU" altLang="en-US" sz="3000" i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всё способствует укреплению мышечного аппарата ребенка.</a:t>
            </a:r>
            <a:endParaRPr lang="ru-RU" altLang="en-US" sz="3000" i="1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414020" y="938530"/>
            <a:ext cx="8861425" cy="4736465"/>
          </a:xfrm>
        </p:spPr>
        <p:txBody>
          <a:bodyPr>
            <a:noAutofit/>
          </a:bodyPr>
          <a:p>
            <a:pPr marL="0" indent="0" algn="ctr">
              <a:buNone/>
            </a:pPr>
            <a:r>
              <a:rPr lang="ru-RU" altLang="en-US" sz="2800" b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Для развития</a:t>
            </a:r>
            <a:r>
              <a:rPr lang="ru-RU" altLang="en-US" sz="280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крупной моторики</a:t>
            </a:r>
            <a:r>
              <a:rPr lang="ru-RU" altLang="en-US" sz="28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ребенка хорошо подойдут упражнения на </a:t>
            </a:r>
            <a:r>
              <a:rPr lang="ru-RU" altLang="en-US" sz="2800" b="1" i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зеркальное копирование движений</a:t>
            </a:r>
            <a:r>
              <a:rPr lang="ru-RU" altLang="en-US" sz="28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endParaRPr lang="ru-RU" altLang="en-US" sz="280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indent="0" algn="ctr">
              <a:buNone/>
            </a:pPr>
            <a:endParaRPr lang="ru-RU" altLang="en-US" sz="280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indent="0" algn="ctr">
              <a:buNone/>
            </a:pPr>
            <a:r>
              <a:rPr lang="ru-RU" altLang="en-US" sz="28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Эти упражнения </a:t>
            </a:r>
            <a:r>
              <a:rPr lang="ru-RU" altLang="en-US" sz="2800" b="1" i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необходимо выполнять </a:t>
            </a:r>
            <a:r>
              <a:rPr lang="ru-RU" altLang="en-US" sz="28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синхронно либо ребенок наблюдает за взрослым в зеркало и повторяет эти же самые движения. </a:t>
            </a:r>
            <a:endParaRPr lang="ru-RU" altLang="en-US" sz="280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indent="0" algn="ctr">
              <a:buNone/>
            </a:pPr>
            <a:endParaRPr lang="ru-RU" altLang="en-US" sz="280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indent="0" algn="ctr">
              <a:buNone/>
            </a:pPr>
            <a:r>
              <a:rPr lang="ru-RU" altLang="en-US" sz="2800" b="1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Необходимо произносить, пропивать что-то и делать одновременно эти движения.</a:t>
            </a:r>
            <a:r>
              <a:rPr lang="ru-RU" altLang="en-US" sz="2600" b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altLang="en-US" sz="2600" b="1">
              <a:solidFill>
                <a:schemeClr val="tx1">
                  <a:lumMod val="85000"/>
                  <a:lumOff val="15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en-US" sz="2600" b="1">
              <a:solidFill>
                <a:schemeClr val="tx1">
                  <a:lumMod val="85000"/>
                  <a:lumOff val="15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" name="Замещающее содержимое 111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476885" y="1369060"/>
            <a:ext cx="6997065" cy="5598160"/>
          </a:xfrm>
          <a:prstGeom prst="rect">
            <a:avLst/>
          </a:prstGeom>
          <a:noFill/>
          <a:ln w="9525">
            <a:noFill/>
          </a:ln>
          <a:effectLst>
            <a:softEdge rad="317500"/>
          </a:effectLst>
        </p:spPr>
      </p:pic>
      <p:sp>
        <p:nvSpPr>
          <p:cNvPr id="6" name="Текстовое поле 5"/>
          <p:cNvSpPr txBox="1"/>
          <p:nvPr/>
        </p:nvSpPr>
        <p:spPr>
          <a:xfrm>
            <a:off x="0" y="250190"/>
            <a:ext cx="9245600" cy="14928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ru-RU" altLang="en-US" sz="2800" b="1" u="sng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Зеркальное отображение</a:t>
            </a:r>
            <a:r>
              <a:rPr lang="ru-RU" altLang="en-US" sz="28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- это веселая форма развивает реакцию, учит чувствовать свое тело, внимание, мышление и координацию движений.</a:t>
            </a:r>
            <a:endParaRPr lang="ru-RU" altLang="en-US" sz="280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en-US" sz="280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3" name="Замещающее содержимое 112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2314575" y="2463165"/>
            <a:ext cx="6593205" cy="43948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Замещающее содержимое 2"/>
          <p:cNvSpPr>
            <a:spLocks noGrp="1"/>
          </p:cNvSpPr>
          <p:nvPr>
            <p:ph sz="half" idx="1"/>
          </p:nvPr>
        </p:nvSpPr>
        <p:spPr>
          <a:xfrm>
            <a:off x="318135" y="254000"/>
            <a:ext cx="9435465" cy="3880485"/>
          </a:xfrm>
        </p:spPr>
        <p:txBody>
          <a:bodyPr>
            <a:normAutofit lnSpcReduction="20000"/>
          </a:bodyPr>
          <a:p>
            <a:r>
              <a:rPr lang="ru-RU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Игры на меткость</a:t>
            </a:r>
            <a:r>
              <a:rPr lang="ru-RU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 - тренируют глазомер, развивают умение сосредотачиваться. Навыки концентрации ребенок использует на школьных занятиях. Например, бросание кеглей.</a:t>
            </a:r>
            <a:endParaRPr lang="ru-RU" alt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Игры на умение ловить мяч</a:t>
            </a:r>
            <a:r>
              <a:rPr lang="ru-RU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 - важные для развития грамотной речи, артикуляции. мы говорим и у нас происходит смена разных звуков , работает навык переключения.</a:t>
            </a:r>
            <a:endParaRPr lang="ru-RU" alt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4" name="Замещающее содержимое 113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925830" y="532130"/>
            <a:ext cx="7846695" cy="6325870"/>
          </a:xfrm>
          <a:prstGeom prst="rect">
            <a:avLst/>
          </a:prstGeom>
          <a:noFill/>
          <a:ln w="9525">
            <a:noFill/>
          </a:ln>
          <a:effectLst>
            <a:softEdge rad="317500"/>
          </a:effectLst>
        </p:spPr>
      </p:pic>
      <p:sp>
        <p:nvSpPr>
          <p:cNvPr id="3" name="Замещающее содержимое 2"/>
          <p:cNvSpPr>
            <a:spLocks noGrp="1"/>
          </p:cNvSpPr>
          <p:nvPr>
            <p:ph sz="half" idx="1"/>
          </p:nvPr>
        </p:nvSpPr>
        <p:spPr>
          <a:xfrm>
            <a:off x="208915" y="262255"/>
            <a:ext cx="5887085" cy="5560060"/>
          </a:xfrm>
        </p:spPr>
        <p:txBody>
          <a:bodyPr>
            <a:normAutofit/>
          </a:bodyPr>
          <a:p>
            <a:pPr marL="0" indent="0">
              <a:buNone/>
            </a:pPr>
            <a:r>
              <a:rPr lang="ru-RU" alt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игре с мячом</a:t>
            </a:r>
            <a:r>
              <a:rPr lang="ru-RU" altLang="en-US" sz="28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ребенку нужно постоянно переключать свое тело: </a:t>
            </a:r>
            <a:endParaRPr lang="ru-RU" altLang="en-US" sz="280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altLang="en-US" sz="28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нагнуться, поднять, поднять наверх, то есть все эти движения тоже способствуют </a:t>
            </a:r>
            <a:r>
              <a:rPr lang="ru-RU" altLang="en-US" sz="280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развитию речи.</a:t>
            </a:r>
            <a:endParaRPr lang="ru-RU" alt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altLang="en-US" sz="28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5" name="Замещающее содержимое 114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0" y="233680"/>
            <a:ext cx="6624320" cy="66243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Замещающее содержимое 2"/>
          <p:cNvSpPr>
            <a:spLocks noGrp="1"/>
          </p:cNvSpPr>
          <p:nvPr>
            <p:ph sz="half" idx="1"/>
          </p:nvPr>
        </p:nvSpPr>
        <p:spPr>
          <a:xfrm>
            <a:off x="2906395" y="958850"/>
            <a:ext cx="7660005" cy="3082290"/>
          </a:xfrm>
        </p:spPr>
        <p:txBody>
          <a:bodyPr>
            <a:normAutofit lnSpcReduction="10000"/>
          </a:bodyPr>
          <a:p>
            <a:pPr marL="0" indent="0" algn="ctr">
              <a:buNone/>
            </a:pPr>
            <a:r>
              <a:rPr lang="ru-RU" altLang="en-US" sz="28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Это моторное программирование, </a:t>
            </a:r>
            <a:br>
              <a:rPr lang="ru-RU" altLang="en-US" sz="28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</a:br>
            <a:r>
              <a:rPr lang="ru-RU" altLang="en-US" sz="28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игры на серийную организацию </a:t>
            </a:r>
            <a:br>
              <a:rPr lang="ru-RU" altLang="en-US" sz="28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</a:br>
            <a:r>
              <a:rPr lang="ru-RU" altLang="en-US" sz="28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движений. </a:t>
            </a:r>
            <a:endParaRPr lang="ru-RU" altLang="en-US" sz="280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indent="0" algn="ctr">
              <a:buNone/>
            </a:pPr>
            <a:r>
              <a:rPr lang="ru-RU" altLang="en-US" sz="2800" b="1" i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Навык переключения и выстраивания программы движения </a:t>
            </a:r>
            <a:r>
              <a:rPr lang="ru-RU" altLang="en-US" sz="280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 развивает артикуляцию, помогает правильно сформулировать ответ.</a:t>
            </a:r>
            <a:endParaRPr lang="ru-RU" altLang="en-US" sz="280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5" name="Текстовое поле 4"/>
          <p:cNvSpPr txBox="1"/>
          <p:nvPr/>
        </p:nvSpPr>
        <p:spPr>
          <a:xfrm>
            <a:off x="-635" y="635"/>
            <a:ext cx="9284335" cy="755015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9000">
                <a:schemeClr val="accent1"/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0"/>
          </a:gradFill>
        </p:spPr>
        <p:txBody>
          <a:bodyPr wrap="square" rtlCol="0">
            <a:noAutofit/>
          </a:bodyPr>
          <a:p>
            <a:pPr algn="ctr"/>
            <a:r>
              <a:rPr lang="ru-RU" altLang="en-US" sz="36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Эстафеты и полосы препятствий</a:t>
            </a:r>
            <a:endParaRPr lang="ru-RU" altLang="en-US" sz="3600" b="1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6" name="Замещающее содержимое 115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0" y="1047750"/>
            <a:ext cx="8903335" cy="5935345"/>
          </a:xfrm>
          <a:prstGeom prst="rect">
            <a:avLst/>
          </a:prstGeom>
          <a:noFill/>
          <a:ln w="9525">
            <a:noFill/>
          </a:ln>
          <a:effectLst>
            <a:softEdge rad="127000"/>
          </a:effectLst>
        </p:spPr>
      </p:pic>
      <p:sp>
        <p:nvSpPr>
          <p:cNvPr id="3" name="Замещающее содержимое 2"/>
          <p:cNvSpPr>
            <a:spLocks noGrp="1"/>
          </p:cNvSpPr>
          <p:nvPr>
            <p:ph sz="half" idx="1"/>
          </p:nvPr>
        </p:nvSpPr>
        <p:spPr>
          <a:xfrm>
            <a:off x="130810" y="168275"/>
            <a:ext cx="9216390" cy="3880485"/>
          </a:xfrm>
        </p:spPr>
        <p:txBody>
          <a:bodyPr>
            <a:normAutofit/>
          </a:bodyPr>
          <a:p>
            <a:pPr marL="0" indent="0">
              <a:buNone/>
            </a:pPr>
            <a:r>
              <a:rPr lang="ru-RU" altLang="en-US" sz="311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Научиться владеть своим телом, развивать </a:t>
            </a:r>
            <a:r>
              <a:rPr lang="ru-RU" altLang="en-US" sz="3110" b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общую мотрику</a:t>
            </a:r>
            <a:r>
              <a:rPr lang="ru-RU" altLang="en-US" sz="311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детей можно и приобщая их к </a:t>
            </a:r>
            <a:r>
              <a:rPr lang="ru-RU" altLang="en-US" sz="3110" b="1" i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домашнему труду.</a:t>
            </a:r>
            <a:r>
              <a:rPr lang="ru-RU" altLang="en-US" sz="311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Для ребенка это будет отличной тренировкой крупных мышц. </a:t>
            </a:r>
            <a:endParaRPr lang="ru-RU" altLang="en-US" sz="311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altLang="en-US"/>
          </a:p>
          <a:p>
            <a:endParaRPr lang="ru-RU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7" name="Замещающее содержимое 116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396240" y="1140460"/>
            <a:ext cx="8579485" cy="57175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Замещающее содержимое 2"/>
          <p:cNvSpPr>
            <a:spLocks noGrp="1"/>
          </p:cNvSpPr>
          <p:nvPr>
            <p:ph sz="half" idx="1"/>
          </p:nvPr>
        </p:nvSpPr>
        <p:spPr>
          <a:xfrm>
            <a:off x="396240" y="191770"/>
            <a:ext cx="8903970" cy="2037715"/>
          </a:xfrm>
        </p:spPr>
        <p:txBody>
          <a:bodyPr>
            <a:normAutofit/>
          </a:bodyPr>
          <a:p>
            <a:pPr marL="0" indent="0" algn="ctr">
              <a:buNone/>
            </a:pPr>
            <a:r>
              <a:rPr lang="ru-RU" altLang="en-US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Помощником</a:t>
            </a:r>
            <a:r>
              <a:rPr lang="ru-RU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 родителей в развитии </a:t>
            </a:r>
            <a:r>
              <a:rPr lang="ru-RU" altLang="en-US" sz="28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крупной моторики </a:t>
            </a:r>
            <a:r>
              <a:rPr lang="ru-RU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ребенка может стать </a:t>
            </a:r>
            <a:r>
              <a:rPr lang="ru-RU" altLang="en-US" sz="2800" u="sng">
                <a:latin typeface="Times New Roman" panose="02020603050405020304" pitchFamily="18" charset="0"/>
                <a:cs typeface="Times New Roman" panose="02020603050405020304" pitchFamily="18" charset="0"/>
              </a:rPr>
              <a:t>тренер-преподаватель </a:t>
            </a:r>
            <a:r>
              <a:rPr lang="ru-RU" alt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либо учитель физической культуры по детскому фитнесу и развивающей гимнастики. </a:t>
            </a:r>
            <a:endParaRPr lang="ru-RU" alt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alt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407285"/>
            <a:ext cx="10507980" cy="2945765"/>
          </a:xfrm>
        </p:spPr>
        <p:txBody>
          <a:bodyPr>
            <a:normAutofit/>
          </a:bodyPr>
          <a:p>
            <a:pPr algn="ctr"/>
            <a:r>
              <a:rPr lang="ru-RU" altLang="en-US" sz="6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 !</a:t>
            </a:r>
            <a:endParaRPr lang="ru-RU" altLang="en-US" sz="66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sun9-20.userapi.com/impg/BbKT0JVOusz4jBsaA4jirq9ucEC7YHrtq7URMg/LGw9zzAcFog.jpg?size=1280x851&amp;quality=96&amp;sign=6a28316cebd06fad6de1c115f9af14f1&amp;c_uniq_tag=JXWzB7LxCojEhWph6NvYymOuNr2EpBdSDFvLLLknjJU&amp;type=album"/>
          <p:cNvPicPr>
            <a:picLocks noGrp="1" noChangeAspect="1" noChangeArrowheads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570" y="196850"/>
            <a:ext cx="7574915" cy="47853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79828" y="4982196"/>
            <a:ext cx="9143999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Крупная моторика </a:t>
            </a: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основа, на которую вследствие накладываются более сложные и тонкие движения </a:t>
            </a:r>
            <a:endParaRPr lang="ru-RU" sz="280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мелкой моторики</a:t>
            </a:r>
            <a:endParaRPr lang="ru-RU" sz="280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8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5810" y="646430"/>
            <a:ext cx="5208905" cy="4714875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2420" y="0"/>
            <a:ext cx="9128760" cy="6858635"/>
          </a:xfrm>
        </p:spPr>
        <p:txBody>
          <a:bodyPr>
            <a:normAutofit lnSpcReduction="20000"/>
          </a:bodyPr>
          <a:lstStyle/>
          <a:p>
            <a:pPr marL="0" indent="0">
              <a:buNone/>
            </a:pPr>
            <a:endParaRPr lang="ru-RU" sz="280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Многие специалисты утверждают, что развитие интеллектуальных способностей дошкольника напрямую зависит от его</a:t>
            </a:r>
            <a:r>
              <a:rPr lang="ru-RU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физического развития!!!</a:t>
            </a:r>
            <a:endParaRPr lang="ru-RU" sz="2800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40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8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Крупная моторика</a:t>
            </a: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то есть движение крупных мышц тела, развивается гораздо раньше, чем </a:t>
            </a:r>
            <a:r>
              <a:rPr lang="ru-RU" sz="2800" b="1" i="1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мелкая моторика.</a:t>
            </a:r>
            <a:r>
              <a:rPr lang="ru-RU" sz="3395" b="1" i="1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395" b="1" i="1" u="sng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Замещающее содержимое 99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3265170" y="0"/>
            <a:ext cx="6261735" cy="43916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97485" y="203200"/>
            <a:ext cx="4184015" cy="614299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мышц начинается вскоре</a:t>
            </a:r>
            <a:r>
              <a:rPr lang="ru-RU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после рождения ребенка</a:t>
            </a: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Вспомните, как родился ваш малыш и через сколько времени он начал учиться поднимать голову. </a:t>
            </a:r>
            <a:endParaRPr lang="ru-RU" sz="280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тоже </a:t>
            </a:r>
            <a:r>
              <a:rPr lang="ru-RU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КРУПНАЯ МОТОРИКА</a:t>
            </a: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которая говорит о том, что ребенок развивается согласно своим возрастным нормам.</a:t>
            </a:r>
            <a:endParaRPr lang="ru-RU" sz="280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283845" y="388620"/>
            <a:ext cx="9966960" cy="6349365"/>
          </a:xfrm>
        </p:spPr>
        <p:txBody>
          <a:bodyPr>
            <a:noAutofit/>
          </a:bodyPr>
          <a:p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Сначала развиваются мышцы, отвечающие за движение глаз;</a:t>
            </a:r>
            <a:endParaRPr lang="ru-RU" sz="280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Потом за повороты головой;</a:t>
            </a:r>
            <a:endParaRPr lang="ru-RU" sz="280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 кроха может уже удерживать, а затем вращать головой;</a:t>
            </a:r>
            <a:endParaRPr lang="ru-RU" sz="280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Потом развитие мышц постепенно опускается вниз, плечи и руки; </a:t>
            </a:r>
            <a:endParaRPr lang="ru-RU" sz="280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Ребенок поднимается на локтях;</a:t>
            </a:r>
            <a:endParaRPr lang="ru-RU" sz="280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Туловище малыш осваивает повороты со спины на живот и наоборот ноги;</a:t>
            </a:r>
            <a:endParaRPr lang="ru-RU" sz="280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Садится, ползает, идет, наклоняется, прыгает – и все это </a:t>
            </a:r>
            <a:r>
              <a:rPr lang="ru-RU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крупная моторика.</a:t>
            </a:r>
            <a:endParaRPr lang="ru-RU" sz="3200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indent="0" algn="ctr">
              <a:buNone/>
            </a:pPr>
            <a:r>
              <a:rPr lang="ru-RU" sz="2800" b="1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нее ребенку невозможно будет выполнять какие то либо </a:t>
            </a:r>
            <a:r>
              <a:rPr lang="ru-RU" sz="2800" b="1" u="sng" dirty="0">
                <a:solidFill>
                  <a:srgbClr val="C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мелкие движения.</a:t>
            </a:r>
            <a:endParaRPr lang="ru-RU" sz="2800" b="1" dirty="0">
              <a:solidFill>
                <a:srgbClr val="C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altLang="en-US" sz="2800" b="1" dirty="0">
              <a:solidFill>
                <a:srgbClr val="C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Замещающее содержимое 100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2178685" y="2914015"/>
            <a:ext cx="5480050" cy="39439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55575" y="156210"/>
            <a:ext cx="10262870" cy="3837940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ru-RU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Двигательные затруднения</a:t>
            </a: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 детей могут препятствовать: </a:t>
            </a:r>
            <a:endParaRPr lang="ru-RU" sz="280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нормальному речевому развитию;</a:t>
            </a:r>
            <a:endParaRPr lang="ru-RU" sz="280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затруднять передвижение в пространстве;</a:t>
            </a:r>
            <a:endParaRPr lang="ru-RU" sz="280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активные действия с различными предметами, инструментами;</a:t>
            </a:r>
            <a:endParaRPr lang="ru-RU" sz="280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освоение навыков письма, чтения;</a:t>
            </a:r>
            <a:endParaRPr lang="ru-RU" sz="280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занятий спортом и играми. </a:t>
            </a:r>
            <a:endParaRPr lang="ru-RU" sz="280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ru-RU" sz="280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Текстовое поле 4"/>
          <p:cNvSpPr txBox="1"/>
          <p:nvPr/>
        </p:nvSpPr>
        <p:spPr>
          <a:xfrm>
            <a:off x="5918835" y="3429000"/>
            <a:ext cx="5967095" cy="23304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ru-RU" sz="2800" b="1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результате двигательных расстройств</a:t>
            </a: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детей может нарушиться мотивация к играм </a:t>
            </a:r>
            <a:endParaRPr lang="ru-RU" sz="280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 любой другой деятельности </a:t>
            </a:r>
            <a:endParaRPr lang="ru-RU" sz="280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" name="Замещающее содержимое 101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292100" y="1818005"/>
            <a:ext cx="5039995" cy="50399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Замещающее содержимое 2"/>
          <p:cNvSpPr>
            <a:spLocks noGrp="1"/>
          </p:cNvSpPr>
          <p:nvPr>
            <p:ph sz="half" idx="1"/>
          </p:nvPr>
        </p:nvSpPr>
        <p:spPr>
          <a:xfrm flipH="1">
            <a:off x="292100" y="817880"/>
            <a:ext cx="9418955" cy="1376680"/>
          </a:xfrm>
        </p:spPr>
        <p:txBody>
          <a:bodyPr>
            <a:noAutofit/>
          </a:bodyPr>
          <a:p>
            <a:pPr marL="0" indent="0" algn="just">
              <a:buNone/>
            </a:pP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 тем менее</a:t>
            </a:r>
            <a:r>
              <a:rPr lang="ru-RU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двигательные навыки</a:t>
            </a: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должны развиваться согласно обозначенного возраста ребенка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marL="0" indent="0" algn="just">
              <a:buNone/>
            </a:pPr>
            <a:endParaRPr lang="ru-RU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Текстовое поле 5"/>
          <p:cNvSpPr txBox="1"/>
          <p:nvPr/>
        </p:nvSpPr>
        <p:spPr>
          <a:xfrm>
            <a:off x="5469255" y="3128010"/>
            <a:ext cx="4977765" cy="31299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0" indent="0" algn="l">
              <a:buNone/>
            </a:pP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Если </a:t>
            </a:r>
            <a:r>
              <a:rPr lang="ru-RU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что-то</a:t>
            </a: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идет ни так, как написано специалистами, </a:t>
            </a:r>
            <a:r>
              <a:rPr lang="ru-RU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необходимо</a:t>
            </a: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сразу же обращаться к </a:t>
            </a:r>
            <a:r>
              <a:rPr lang="ru-RU" sz="28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специалистам врачебного</a:t>
            </a: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уровня.</a:t>
            </a:r>
            <a:endParaRPr lang="ru-RU" sz="280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l">
              <a:buNone/>
            </a:pPr>
            <a:endParaRPr lang="ru-RU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l">
              <a:buNone/>
            </a:pPr>
            <a:endParaRPr lang="ru-RU" altLang="en-US" sz="28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Замещающее содержимое 102"/>
          <p:cNvPicPr>
            <a:picLocks noChangeAspect="1"/>
          </p:cNvPicPr>
          <p:nvPr>
            <p:ph sz="half" idx="2"/>
          </p:nvPr>
        </p:nvPicPr>
        <p:blipFill>
          <a:blip r:embed="rId1"/>
          <a:stretch>
            <a:fillRect/>
          </a:stretch>
        </p:blipFill>
        <p:spPr>
          <a:xfrm>
            <a:off x="5334001" y="1"/>
            <a:ext cx="6857999" cy="685799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00355" y="274320"/>
            <a:ext cx="11891645" cy="240601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1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Крупная моторика</a:t>
            </a: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это и зрительные моторные координации, например, умение бросать или ловить мяч по лесенке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Текстовое поле 4"/>
          <p:cNvSpPr txBox="1"/>
          <p:nvPr/>
        </p:nvSpPr>
        <p:spPr>
          <a:xfrm>
            <a:off x="419735" y="2004060"/>
            <a:ext cx="5908675" cy="35509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/>
            <a:r>
              <a:rPr lang="ru-RU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Неразвитая крупная</a:t>
            </a:r>
            <a:r>
              <a:rPr lang="ru-RU" sz="2800" b="1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моторика приводит к тому, что ребенок</a:t>
            </a:r>
            <a:endParaRPr lang="ru-RU" sz="280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l"/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тратит </a:t>
            </a:r>
            <a:r>
              <a:rPr lang="ru-RU" sz="2800" i="1" u="sng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слишком много усилий</a:t>
            </a: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280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l"/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для выполнения простых </a:t>
            </a:r>
            <a:endParaRPr lang="ru-RU" sz="280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l"/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действий .</a:t>
            </a:r>
            <a:endParaRPr lang="ru-RU" sz="280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0</TotalTime>
  <Words>6301</Words>
  <Application>WPS Presentation</Application>
  <PresentationFormat>Широкоэкранный</PresentationFormat>
  <Paragraphs>168</Paragraphs>
  <Slides>28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9" baseType="lpstr">
      <vt:lpstr>Arial</vt:lpstr>
      <vt:lpstr>SimSun</vt:lpstr>
      <vt:lpstr>Wingdings</vt:lpstr>
      <vt:lpstr>Wingdings 3</vt:lpstr>
      <vt:lpstr>Arial</vt:lpstr>
      <vt:lpstr>Times New Roman</vt:lpstr>
      <vt:lpstr>Microsoft YaHei</vt:lpstr>
      <vt:lpstr>Arial Unicode MS</vt:lpstr>
      <vt:lpstr>Trebuchet MS</vt:lpstr>
      <vt:lpstr>Calibri</vt:lpstr>
      <vt:lpstr>Аспект</vt:lpstr>
      <vt:lpstr>Игры и упражнения для развития крупной моторики</vt:lpstr>
      <vt:lpstr>Понятие крупной моторики Что такое крупная моторика и как она влияет на запуск речи?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С какими же трудностями в будущем может столкнуться первоклассник с недостаточностью крупной моторики?</vt:lpstr>
      <vt:lpstr>PowerPoint 演示文稿</vt:lpstr>
      <vt:lpstr>PowerPoint 演示文稿</vt:lpstr>
      <vt:lpstr>PowerPoint 演示文稿</vt:lpstr>
      <vt:lpstr>Простые упражнения на проверку крупной, мелкой моторики</vt:lpstr>
      <vt:lpstr>PowerPoint 演示文稿</vt:lpstr>
      <vt:lpstr>Упражнения и игры для развития крупной моторики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Диагностика неговорящего ребенка, причины речевого расстройства, перспективы развития</dc:title>
  <dc:creator>DSOne</dc:creator>
  <cp:lastModifiedBy>максик</cp:lastModifiedBy>
  <cp:revision>71</cp:revision>
  <dcterms:created xsi:type="dcterms:W3CDTF">2023-11-13T09:23:00Z</dcterms:created>
  <dcterms:modified xsi:type="dcterms:W3CDTF">2023-11-26T13:53:49Z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D8A63DEE2C5A42E198F9224D8E694F6C_12</vt:lpwstr>
  </property>
  <property fmtid="{D5CDD505-2E9C-101B-9397-08002B2CF9AE}" pid="3" name="KSOProductBuildVer">
    <vt:lpwstr>1049-12.2.0.13306</vt:lpwstr>
  </property>
</Properties>
</file>