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type="screen16x9" cy="6858000" cx="12192000"/>
  <p:notesSz cx="6858000" cy="9144000"/>
  <p:defaultTextStyle>
    <a:defPPr>
      <a:defRPr lang="en-US"/>
    </a:defPPr>
    <a:lvl1pPr algn="l" defTabSz="4572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tableStyles" Target="tableStyles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3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04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05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706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707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0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title">
  <p:cSld name="Титульный слайд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3" name="Rectangle 6"/>
          <p:cNvSpPr/>
          <p:nvPr/>
        </p:nvSpPr>
        <p:spPr>
          <a:xfrm>
            <a:off x="3175" y="6400800"/>
            <a:ext cx="12188825" cy="457200"/>
          </a:xfrm>
          <a:prstGeom prst="rect"/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584" name="Rectangle 7"/>
          <p:cNvSpPr/>
          <p:nvPr/>
        </p:nvSpPr>
        <p:spPr>
          <a:xfrm>
            <a:off x="15" y="6334316"/>
            <a:ext cx="12188825" cy="64008"/>
          </a:xfrm>
          <a:prstGeom prst="rect"/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585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baseline="0" sz="8000" spc="-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586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algn="l" indent="0" marL="0">
              <a:buNone/>
              <a:defRPr baseline="0" cap="all" sz="2400" spc="200">
                <a:solidFill>
                  <a:schemeClr val="tx2"/>
                </a:solidFill>
                <a:latin typeface="+mj-lt"/>
              </a:defRPr>
            </a:lvl1pPr>
            <a:lvl2pPr algn="ctr" indent="0" marL="457200">
              <a:buNone/>
              <a:defRPr sz="2400"/>
            </a:lvl2pPr>
            <a:lvl3pPr algn="ctr" indent="0" marL="914400">
              <a:buNone/>
              <a:defRPr sz="2400"/>
            </a:lvl3pPr>
            <a:lvl4pPr algn="ctr" indent="0" marL="1371600">
              <a:buNone/>
              <a:defRPr sz="2000"/>
            </a:lvl4pPr>
            <a:lvl5pPr algn="ctr" indent="0" marL="1828800">
              <a:buNone/>
              <a:defRPr sz="2000"/>
            </a:lvl5pPr>
            <a:lvl6pPr algn="ctr" indent="0" marL="2286000">
              <a:buNone/>
              <a:defRPr sz="2000"/>
            </a:lvl6pPr>
            <a:lvl7pPr algn="ctr" indent="0" marL="2743200">
              <a:buNone/>
              <a:defRPr sz="2000"/>
            </a:lvl7pPr>
            <a:lvl8pPr algn="ctr" indent="0" marL="3200400">
              <a:buNone/>
              <a:defRPr sz="2000"/>
            </a:lvl8pPr>
            <a:lvl9pPr algn="ctr" indent="0" marL="3657600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dirty="0" lang="en-US"/>
          </a:p>
        </p:txBody>
      </p:sp>
      <p:sp>
        <p:nvSpPr>
          <p:cNvPr id="104858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58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8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  <p:cxnSp>
        <p:nvCxnSpPr>
          <p:cNvPr id="3145729" name="Straight Connector 8"/>
          <p:cNvCxnSpPr>
            <a:cxnSpLocks/>
          </p:cNvCxnSpPr>
          <p:nvPr/>
        </p:nvCxnSpPr>
        <p:spPr>
          <a:xfrm>
            <a:off x="1207658" y="4343400"/>
            <a:ext cx="9875520" cy="0"/>
          </a:xfrm>
          <a:prstGeom prst="line"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65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bIns="0" lIns="45720" rIns="45720" tIns="0" vert="eaVert"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6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66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vertTitleAndTx">
  <p:cSld name="Вертикальный заголовок и текст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Rectangle 6"/>
          <p:cNvSpPr/>
          <p:nvPr/>
        </p:nvSpPr>
        <p:spPr>
          <a:xfrm>
            <a:off x="3175" y="6400800"/>
            <a:ext cx="12188825" cy="457200"/>
          </a:xfrm>
          <a:prstGeom prst="rect"/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50" name="Rectangle 7"/>
          <p:cNvSpPr/>
          <p:nvPr/>
        </p:nvSpPr>
        <p:spPr>
          <a:xfrm>
            <a:off x="15" y="6334316"/>
            <a:ext cx="12188825" cy="64008"/>
          </a:xfrm>
          <a:prstGeom prst="rect"/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51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5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bIns="0" lIns="45720" rIns="45720" tIns="0" vert="eaVert"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5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65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595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5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5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secHead">
  <p:cSld name="Заголовок раздела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Rectangle 6"/>
          <p:cNvSpPr/>
          <p:nvPr/>
        </p:nvSpPr>
        <p:spPr>
          <a:xfrm>
            <a:off x="3175" y="6400800"/>
            <a:ext cx="12188825" cy="457200"/>
          </a:xfrm>
          <a:prstGeom prst="rect"/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70" name="Rectangle 7"/>
          <p:cNvSpPr/>
          <p:nvPr/>
        </p:nvSpPr>
        <p:spPr>
          <a:xfrm>
            <a:off x="15" y="6334316"/>
            <a:ext cx="12188825" cy="64008"/>
          </a:xfrm>
          <a:prstGeom prst="rect"/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71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b="0" sz="8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72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anchor="t" anchorCtr="0" lIns="91440" rIns="91440">
            <a:normAutofit/>
          </a:bodyPr>
          <a:lstStyle>
            <a:lvl1pPr indent="0" marL="0">
              <a:buNone/>
              <a:defRPr baseline="0" cap="all" sz="2400" spc="200">
                <a:solidFill>
                  <a:schemeClr val="tx2"/>
                </a:solidFill>
                <a:latin typeface="+mj-lt"/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6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  <p:cxnSp>
        <p:nvCxnSpPr>
          <p:cNvPr id="3145730" name="Straight Connector 8"/>
          <p:cNvCxnSpPr>
            <a:cxnSpLocks/>
          </p:cNvCxnSpPr>
          <p:nvPr/>
        </p:nvCxnSpPr>
        <p:spPr>
          <a:xfrm>
            <a:off x="1207658" y="4343400"/>
            <a:ext cx="9875520" cy="0"/>
          </a:xfrm>
          <a:prstGeom prst="line"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77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78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7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68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8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2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8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anchor="ctr" lIns="91440" rIns="91440">
            <a:normAutofit/>
          </a:bodyPr>
          <a:lstStyle>
            <a:lvl1pPr indent="0" marL="0">
              <a:buNone/>
              <a:defRPr baseline="0" b="0" cap="all" sz="2000">
                <a:solidFill>
                  <a:schemeClr val="tx2"/>
                </a:solidFill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8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8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anchor="ctr" lIns="91440" rIns="91440">
            <a:normAutofit/>
          </a:bodyPr>
          <a:lstStyle>
            <a:lvl1pPr indent="0" marL="0">
              <a:buNone/>
              <a:defRPr baseline="0" b="0" cap="all" sz="2000">
                <a:solidFill>
                  <a:schemeClr val="tx2"/>
                </a:solidFill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8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8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68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8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4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64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4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blank">
  <p:cSld name="Пустой слайд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0" name="Rectangle 4"/>
          <p:cNvSpPr/>
          <p:nvPr/>
        </p:nvSpPr>
        <p:spPr>
          <a:xfrm>
            <a:off x="3175" y="6400800"/>
            <a:ext cx="12188825" cy="457200"/>
          </a:xfrm>
          <a:prstGeom prst="rect"/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91" name="Rectangle 5"/>
          <p:cNvSpPr/>
          <p:nvPr/>
        </p:nvSpPr>
        <p:spPr>
          <a:xfrm>
            <a:off x="15" y="6334316"/>
            <a:ext cx="12188825" cy="64008"/>
          </a:xfrm>
          <a:prstGeom prst="rect"/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9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69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04869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objTx">
  <p:cSld name="Объект с подписью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5" name="Rectangle 7"/>
          <p:cNvSpPr/>
          <p:nvPr/>
        </p:nvSpPr>
        <p:spPr>
          <a:xfrm>
            <a:off x="16" y="0"/>
            <a:ext cx="4050791" cy="6858000"/>
          </a:xfrm>
          <a:prstGeom prst="rect"/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96" name="Rectangle 8"/>
          <p:cNvSpPr/>
          <p:nvPr/>
        </p:nvSpPr>
        <p:spPr>
          <a:xfrm>
            <a:off x="4040071" y="0"/>
            <a:ext cx="64008" cy="6858000"/>
          </a:xfrm>
          <a:prstGeom prst="rect"/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97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b="0" sz="36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98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99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indent="0" marL="0">
              <a:buNone/>
              <a:defRPr sz="1500">
                <a:solidFill>
                  <a:srgbClr val="FFFFFF"/>
                </a:solidFill>
              </a:defRPr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700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/>
          </a:lstStyle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70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104870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picTx">
  <p:cSld name="Рисунок с подписью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Rectangle 7"/>
          <p:cNvSpPr/>
          <p:nvPr/>
        </p:nvSpPr>
        <p:spPr>
          <a:xfrm>
            <a:off x="0" y="4953000"/>
            <a:ext cx="12188825" cy="1905000"/>
          </a:xfrm>
          <a:prstGeom prst="rect"/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57" name="Rectangle 8"/>
          <p:cNvSpPr/>
          <p:nvPr/>
        </p:nvSpPr>
        <p:spPr>
          <a:xfrm>
            <a:off x="15" y="4915076"/>
            <a:ext cx="12188825" cy="64008"/>
          </a:xfrm>
          <a:prstGeom prst="rect"/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58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anchor="b" bIns="0" lIns="91440" rIns="91440" tIns="0">
            <a:noAutofit/>
          </a:bodyPr>
          <a:lstStyle>
            <a:lvl1pPr>
              <a:defRPr b="0" sz="36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59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anchor="t" lIns="457200" tIns="457200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dirty="0" lang="en-US"/>
          </a:p>
        </p:txBody>
      </p:sp>
      <p:sp>
        <p:nvSpPr>
          <p:cNvPr id="1048660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bIns="0" lIns="91440" rIns="91440" tIns="0">
            <a:normAutofit/>
          </a:bodyPr>
          <a:lstStyle>
            <a:lvl1pPr indent="0" marL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6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66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Rectangle 6"/>
          <p:cNvSpPr/>
          <p:nvPr/>
        </p:nvSpPr>
        <p:spPr>
          <a:xfrm>
            <a:off x="1" y="6400800"/>
            <a:ext cx="12192000" cy="457200"/>
          </a:xfrm>
          <a:prstGeom prst="rect"/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577" name="Rectangle 8"/>
          <p:cNvSpPr/>
          <p:nvPr/>
        </p:nvSpPr>
        <p:spPr>
          <a:xfrm>
            <a:off x="15" y="6334316"/>
            <a:ext cx="12191985" cy="66484"/>
          </a:xfrm>
          <a:prstGeom prst="rect"/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578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/>
        </p:spPr>
        <p:txBody>
          <a:bodyPr anchor="b" bIns="45720" lIns="91440" rIns="91440" rtlCol="0" tIns="45720" vert="horz">
            <a:normAutofit/>
          </a:bodyPr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579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/>
        </p:spPr>
        <p:txBody>
          <a:bodyPr bIns="45720" lIns="0" rIns="0" rtlCol="0" tIns="45720" vert="horz">
            <a:normAutofit/>
          </a:bodyPr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580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BF406A6-DBC3-4CAB-BA35-362EFC873C0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04858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baseline="0" cap="all" sz="9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04858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0335A86-F21D-4C00-8719-3A74F61DD278}" type="slidenum">
              <a:rPr lang="ru-RU" smtClean="0"/>
              <a:t>‹#›</a:t>
            </a:fld>
            <a:endParaRPr lang="ru-RU"/>
          </a:p>
        </p:txBody>
      </p:sp>
      <p:cxnSp>
        <p:nvCxnSpPr>
          <p:cNvPr id="3145728" name="Straight Connector 9"/>
          <p:cNvCxnSpPr>
            <a:cxnSpLocks/>
          </p:cNvCxnSpPr>
          <p:nvPr/>
        </p:nvCxnSpPr>
        <p:spPr>
          <a:xfrm>
            <a:off x="1193532" y="1737845"/>
            <a:ext cx="9966960" cy="0"/>
          </a:xfrm>
          <a:prstGeom prst="line"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85000"/>
        </a:lnSpc>
        <a:spcBef>
          <a:spcPct val="0"/>
        </a:spcBef>
        <a:buNone/>
        <a:defRPr baseline="0" sz="4800" kern="1200" spc="-5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91440" latinLnBrk="0" marL="91440" rtl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algn="l" defTabSz="914400" eaLnBrk="1" hangingPunct="1" indent="-182880" latinLnBrk="0" marL="384048" rtl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algn="l" defTabSz="914400" eaLnBrk="1" hangingPunct="1" indent="-182880" latinLnBrk="0" marL="566928" rtl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algn="l" defTabSz="914400" eaLnBrk="1" hangingPunct="1" indent="-182880" latinLnBrk="0" marL="749808" rtl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algn="l" defTabSz="914400" eaLnBrk="1" hangingPunct="1" indent="-182880" latinLnBrk="0" marL="932688" rtl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1100000" rtl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1300000" rtl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1500000" rtl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1700000" rtl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hyperlink" Target="https://scienceforum.ru/2020/article/2018018745" TargetMode="Externa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Заголовок 1"/>
          <p:cNvSpPr>
            <a:spLocks noGrp="1"/>
          </p:cNvSpPr>
          <p:nvPr>
            <p:ph type="ctrTitle"/>
          </p:nvPr>
        </p:nvSpPr>
        <p:spPr>
          <a:xfrm>
            <a:off x="1097280" y="3553904"/>
            <a:ext cx="10058400" cy="771207"/>
          </a:xfrm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p>
            <a:pPr algn="ctr"/>
            <a:r>
              <a:rPr b="0" dirty="0" sz="4000" i="0" lang="ru-RU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Фитнес в системе физической культуры</a:t>
            </a:r>
            <a:endParaRPr dirty="0" sz="4000" lang="ru-RU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59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42253" y="4653584"/>
            <a:ext cx="4188386" cy="14644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p>
            <a:r>
              <a:rPr dirty="0" sz="2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Выполнил</a:t>
            </a:r>
            <a:r>
              <a:rPr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dirty="0" sz="2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altLang="en-US" lang="zh-CN"/>
          </a:p>
          <a:p>
            <a:r>
              <a:rPr altLang="en-US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altLang="en-US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altLang="en-US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altLang="en-US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altLang="en-US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altLang="en-US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altLang="en-US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endParaRPr altLang="en-US" lang="zh-CN"/>
          </a:p>
          <a:p>
            <a:r>
              <a:rPr altLang="en-US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altLang="en-US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altLang="en-US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altLang="en-US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тория</a:t>
            </a:r>
            <a:r>
              <a:rPr altLang="ru" dirty="0" sz="2000"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altLang="ru" dirty="0" sz="2000" lang="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Анатольевна</a:t>
            </a:r>
            <a:endParaRPr altLang="en-US" lang="zh-CN"/>
          </a:p>
        </p:txBody>
      </p:sp>
      <p:sp>
        <p:nvSpPr>
          <p:cNvPr id="1048592" name="Прямоугольник: скругленные углы 3"/>
          <p:cNvSpPr/>
          <p:nvPr/>
        </p:nvSpPr>
        <p:spPr>
          <a:xfrm>
            <a:off x="5439266" y="2830400"/>
            <a:ext cx="1593130" cy="506691"/>
          </a:xfrm>
          <a:prstGeom prst="round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ТЕМА</a:t>
            </a:r>
          </a:p>
        </p:txBody>
      </p:sp>
      <p:sp>
        <p:nvSpPr>
          <p:cNvPr id="1048593" name="Прямоугольник: скругленные углы 4"/>
          <p:cNvSpPr/>
          <p:nvPr/>
        </p:nvSpPr>
        <p:spPr>
          <a:xfrm>
            <a:off x="5835190" y="5891753"/>
            <a:ext cx="970961" cy="311085"/>
          </a:xfrm>
          <a:prstGeom prst="round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altLang="ru" dirty="0" lang="en-US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altLang="en-US" 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ДЕТСТКИЙ ФИТНЕС</a:t>
            </a:r>
          </a:p>
        </p:txBody>
      </p:sp>
      <p:sp>
        <p:nvSpPr>
          <p:cNvPr id="1048630" name="Прямоугольник: скругленные противолежащие углы 3"/>
          <p:cNvSpPr/>
          <p:nvPr/>
        </p:nvSpPr>
        <p:spPr>
          <a:xfrm>
            <a:off x="964677" y="2072484"/>
            <a:ext cx="5797484" cy="2302968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Детский фитнес давно приобрел такую же популярность, как и взрослый. Ведь сегодня школьники точно так же страдают от гиподинамии, стрессов и неправильного питания, как и их родители. Дети и подростки точно так же проводят много времени за компьютером и много сидят за школьными партами</a:t>
            </a:r>
          </a:p>
        </p:txBody>
      </p:sp>
      <p:pic>
        <p:nvPicPr>
          <p:cNvPr id="2097157" name="Рисунок 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100850" y="1936030"/>
            <a:ext cx="4054830" cy="2698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1048631" name="Прямоугольник: скругленные противолежащие углы 4"/>
          <p:cNvSpPr/>
          <p:nvPr/>
        </p:nvSpPr>
        <p:spPr>
          <a:xfrm>
            <a:off x="964677" y="4833124"/>
            <a:ext cx="10576875" cy="1247166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Это приводит к искажению осанки, ухудшению зрения и другим проблемам со здоровьем. Им приходится даже труднее, чем взрослым, потому что нездоровый образ жизни для растущего организма может иметь весьма печальные последствия в будущем. Поэтому самое важное — физические упражнения с пользой и удовольствием</a:t>
            </a:r>
            <a:endParaRPr dirty="0"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Заголовок 1"/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1449387"/>
          </a:xfrm>
        </p:spPr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ДЕТСТКИЙ ФИТНЕС</a:t>
            </a:r>
          </a:p>
        </p:txBody>
      </p:sp>
      <p:sp>
        <p:nvSpPr>
          <p:cNvPr id="1048633" name="Прямоугольник: скругленные противолежащие углы 4"/>
          <p:cNvSpPr/>
          <p:nvPr/>
        </p:nvSpPr>
        <p:spPr>
          <a:xfrm>
            <a:off x="1096963" y="2007909"/>
            <a:ext cx="5184743" cy="2403835"/>
          </a:xfrm>
          <a:prstGeom prst="round2DiagRect"/>
          <a:ln>
            <a:noFill/>
          </a:ln>
          <a:effectLst>
            <a:outerShdw algn="ctr" blurRad="149987" dir="8460000" dist="25019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dir="t" rig="contrasting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Уроки фитнеса приносят школьникам гораздо больше удовольствия, чем традиционная физкультура. Занятия проходят в игровой форме и под хорошую музыку. И самое главное — они разнообразны, и детей не заставляют делать то, что они не хотят. А тренеры, в свою очередь, не дают им заскучать</a:t>
            </a:r>
          </a:p>
        </p:txBody>
      </p:sp>
      <p:sp>
        <p:nvSpPr>
          <p:cNvPr id="1048634" name="Овал 5"/>
          <p:cNvSpPr/>
          <p:nvPr/>
        </p:nvSpPr>
        <p:spPr>
          <a:xfrm>
            <a:off x="6561056" y="2554665"/>
            <a:ext cx="4260916" cy="3478490"/>
          </a:xfrm>
          <a:prstGeom prst="ellipse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Школьники, посещающие занятия по детскому фитнесу, находятся в лучшей физической форме, чем их менее спортивные сверстники, меньше устают в школе и лучше справляются с учебой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ФИТНЕС ДЛЯ СТУДЕНТОВ</a:t>
            </a:r>
          </a:p>
        </p:txBody>
      </p:sp>
      <p:sp>
        <p:nvSpPr>
          <p:cNvPr id="1048636" name="Прямоугольник: скругленные противолежащие углы 3"/>
          <p:cNvSpPr/>
          <p:nvPr/>
        </p:nvSpPr>
        <p:spPr>
          <a:xfrm>
            <a:off x="1662614" y="2087066"/>
            <a:ext cx="4433386" cy="2554664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b="0" dirty="0" i="0" lang="ru-RU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рименяемые в учебном процессе в качестве комплексной инновации физкультурно-спортивные и оздоровительные технологии личностно-ориентированного содержания более эффективны, чем традиционно сложившаяся система физического воспитания в вузе</a:t>
            </a:r>
            <a:endParaRPr dirty="0"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97158" name="Рисунок 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722294" y="1972379"/>
            <a:ext cx="4080824" cy="2720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1048637" name="Прямоугольник: скругленные противолежащие углы 4"/>
          <p:cNvSpPr/>
          <p:nvPr/>
        </p:nvSpPr>
        <p:spPr>
          <a:xfrm>
            <a:off x="1179893" y="4888269"/>
            <a:ext cx="9832213" cy="1077483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b="0" dirty="0" i="0" lang="ru-RU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Они позволяют осуществить переход от жесткой регламентации обязательного курса физического воспитания к самостоятельной физкультурно-спортивной деятельности на принципах самовоспитания и самосовершенствования </a:t>
            </a:r>
            <a:endParaRPr dirty="0"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Прямоугольник: скругленные противолежащие углы 3"/>
          <p:cNvSpPr/>
          <p:nvPr/>
        </p:nvSpPr>
        <p:spPr>
          <a:xfrm>
            <a:off x="1329180" y="2187019"/>
            <a:ext cx="4502870" cy="3337088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b="0" dirty="0" i="0" lang="ru-RU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 последние годы достигнуты значительные успехи в разработке разнообразных программ физического воспитания, позволяющих студентам заниматься многими видами спорта, которые не только являются эмоционально привлекательными для студентов, но и максимально развивают у них качества, необходимые им в дальнейшей жизнедеятельности</a:t>
            </a:r>
            <a:endParaRPr dirty="0" lang="ru-RU"/>
          </a:p>
        </p:txBody>
      </p:sp>
      <p:sp>
        <p:nvSpPr>
          <p:cNvPr id="1048639" name="Заголовок 1"/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1449387"/>
          </a:xfrm>
        </p:spPr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ФИТНЕС ДЛЯ СТУДЕНТОВ</a:t>
            </a:r>
          </a:p>
        </p:txBody>
      </p:sp>
      <p:pic>
        <p:nvPicPr>
          <p:cNvPr id="2097159" name="Рисунок 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359952" y="2187019"/>
            <a:ext cx="4883461" cy="3266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</a:p>
        </p:txBody>
      </p:sp>
      <p:sp>
        <p:nvSpPr>
          <p:cNvPr id="1048641" name="Прямоугольник: скругленные противолежащие углы 3"/>
          <p:cNvSpPr/>
          <p:nvPr/>
        </p:nvSpPr>
        <p:spPr>
          <a:xfrm>
            <a:off x="5257013" y="2051744"/>
            <a:ext cx="6199695" cy="1853309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b="0" dirty="0" i="0" lang="ru-RU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Фитнес является видом оздоровительной культуры, которая решает оздоровительные, воспитательные и образовательные задачи физического воспитания, а также формирует интерес и потребности к дополнительным занятиям в свободное время </a:t>
            </a:r>
          </a:p>
        </p:txBody>
      </p:sp>
      <p:pic>
        <p:nvPicPr>
          <p:cNvPr id="2097160" name="Рисунок 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853939" y="1932965"/>
            <a:ext cx="3926578" cy="3681167"/>
          </a:xfrm>
          <a:prstGeom prst="rect"/>
        </p:spPr>
      </p:pic>
      <p:sp>
        <p:nvSpPr>
          <p:cNvPr id="1048642" name="Прямоугольник: скругленные углы 6"/>
          <p:cNvSpPr/>
          <p:nvPr/>
        </p:nvSpPr>
        <p:spPr>
          <a:xfrm>
            <a:off x="4920793" y="4219437"/>
            <a:ext cx="4939646" cy="1414021"/>
          </a:xfrm>
          <a:prstGeom prst="round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lang="ru-RU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Таким образом, в настоящее время фитнес занимает важное место в системе физической культуры</a:t>
            </a:r>
            <a:endParaRPr dirty="0"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СПИСОК ИСПОЛЬЗОВАННЫХ ИСТОЧНИКОВ</a:t>
            </a:r>
          </a:p>
        </p:txBody>
      </p:sp>
      <p:sp>
        <p:nvSpPr>
          <p:cNvPr id="1048644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4444"/>
          </a:bodyPr>
          <a:p>
            <a:pPr algn="just" indent="0" marL="0">
              <a:lnSpc>
                <a:spcPct val="107000"/>
              </a:lnSpc>
              <a:spcAft>
                <a:spcPts val="800"/>
              </a:spcAft>
              <a:buNone/>
            </a:pPr>
            <a:endParaRPr dirty="0" sz="1800" lang="ru-RU"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indent="-342900" lvl="0" marL="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algn="l" pos="457200"/>
              </a:tabLst>
            </a:pPr>
            <a:r>
              <a:rPr dirty="0" sz="1800" lang="ru-RU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Коваленко Е.Е., </a:t>
            </a:r>
            <a:r>
              <a:rPr dirty="0" sz="1800" lang="ru-RU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Тыдыкова</a:t>
            </a:r>
            <a:r>
              <a:rPr dirty="0" sz="1800" lang="ru-RU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Н.А. О проблемах использования термина «фитнес» в законодательстве РФ// </a:t>
            </a:r>
            <a:r>
              <a:rPr dirty="0" sz="1800" lang="ru-RU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Юрислингвистика</a:t>
            </a:r>
            <a:r>
              <a:rPr dirty="0" sz="1800" lang="ru-RU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2020. №18 (29). Режим доступа: https://cyberleninka.ru/article/n/o-problemah-ispolzovaniya-termina-fitnes-v-zakonodatelstve-rossiyskoy-federatsii (дата обращения: 01.11.2022).</a:t>
            </a:r>
          </a:p>
          <a:p>
            <a:pPr algn="just" indent="-342900" lvl="0" marL="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algn="l" pos="457200"/>
              </a:tabLst>
            </a:pPr>
            <a:r>
              <a:rPr dirty="0" sz="1800" lang="ru-RU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Сайкина Е. Г. Фитнес в системе физической культуры // Известия РГПУ им. А. И. Герцена. 2008. №68. Режим доступа: https://cyberleninka.ru/article/n/fitnes-v-sisteme-fizicheskoy-kultury (дата обращения: 01.11.2022).</a:t>
            </a:r>
          </a:p>
          <a:p>
            <a:pPr algn="just" indent="-342900" lvl="0" marL="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algn="l" pos="457200"/>
              </a:tabLst>
            </a:pPr>
            <a:r>
              <a:rPr dirty="0" sz="1800" lang="ru-RU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Сапожникова, О. В. Фитнес: [учеб. пособие] / О. В. Сапожникова ; М-во образования и науки Рос. Федерации, Урал. </a:t>
            </a:r>
            <a:r>
              <a:rPr dirty="0" sz="1800" lang="ru-RU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федер</a:t>
            </a:r>
            <a:r>
              <a:rPr dirty="0" sz="1800" lang="ru-RU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ун-т. – Екатеринбург: Изд-во Урал. ун-та, 2015. – 144 с.</a:t>
            </a:r>
          </a:p>
          <a:p>
            <a:pPr algn="just" indent="-342900" lvl="0" marL="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algn="l" pos="457200"/>
              </a:tabLst>
            </a:pPr>
            <a:r>
              <a:rPr dirty="0" sz="1800" lang="ru-RU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Яшина Е.Е., Лебедева М.П. Фитнес в практике физического воспитания студента, 2020. Режим доступа: </a:t>
            </a:r>
            <a:r>
              <a:rPr dirty="0" sz="1800" lang="ru-RU" u="sng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"/>
              </a:rPr>
              <a:t>https://scienceforum.ru/2020/article/2018018745</a:t>
            </a:r>
            <a:endParaRPr dirty="0" sz="1800" lang="ru-RU"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dirty="0"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ВВЕДЕНИЕ</a:t>
            </a:r>
          </a:p>
        </p:txBody>
      </p:sp>
      <p:sp>
        <p:nvSpPr>
          <p:cNvPr id="1048600" name="Прямоугольник: скругленные противолежащие углы 3"/>
          <p:cNvSpPr/>
          <p:nvPr/>
        </p:nvSpPr>
        <p:spPr>
          <a:xfrm>
            <a:off x="6451704" y="1908810"/>
            <a:ext cx="4879314" cy="3040381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Значимой проблемой в современной жизни является снижение работоспособности человека. Это обусловлено появлением доступных средств передвижения, инновационных технологий в целом, а также нерациональное питание, вредные привычки, отсутствие навыков здорового образа жизни</a:t>
            </a:r>
          </a:p>
        </p:txBody>
      </p:sp>
      <p:pic>
        <p:nvPicPr>
          <p:cNvPr id="2097152" name="Рисунок 8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26492" y="2182069"/>
            <a:ext cx="5399988" cy="2699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1048601" name="Прямоугольник: скругленные противолежащие углы 4"/>
          <p:cNvSpPr/>
          <p:nvPr/>
        </p:nvSpPr>
        <p:spPr>
          <a:xfrm>
            <a:off x="4340100" y="5120641"/>
            <a:ext cx="5935117" cy="1215430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Фитнес является средством поддержания уровня здоровья, физической и умственной работоспособности</a:t>
            </a:r>
            <a:endParaRPr dirty="0"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Заголовок 1"/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1449387"/>
          </a:xfrm>
        </p:spPr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ФИТНЕС: ПОНЯТИЕ</a:t>
            </a:r>
          </a:p>
        </p:txBody>
      </p:sp>
      <p:sp>
        <p:nvSpPr>
          <p:cNvPr id="1048603" name="Стрелка: вправо 4"/>
          <p:cNvSpPr/>
          <p:nvPr/>
        </p:nvSpPr>
        <p:spPr>
          <a:xfrm>
            <a:off x="1066643" y="1923068"/>
            <a:ext cx="1112363" cy="801279"/>
          </a:xfrm>
          <a:prstGeom prst="rightArrow"/>
          <a:ln>
            <a:noFill/>
          </a:ln>
          <a:effectLst>
            <a:outerShdw algn="ctr" blurRad="149987" dir="8460000" dist="25019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dir="t" rig="contrasting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04" name="Прямоугольник: скругленные противолежащие углы 5"/>
          <p:cNvSpPr/>
          <p:nvPr/>
        </p:nvSpPr>
        <p:spPr>
          <a:xfrm>
            <a:off x="2922310" y="3255390"/>
            <a:ext cx="7158398" cy="904973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b="0" dirty="0" i="0" lang="ru-RU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Фитнес – достаточно обширное понятие, совокупность тренировок, направленных на улучшение здоровья</a:t>
            </a:r>
            <a:endParaRPr dirty="0"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605" name="Прямоугольник: скругленные противолежащие углы 7"/>
          <p:cNvSpPr/>
          <p:nvPr/>
        </p:nvSpPr>
        <p:spPr>
          <a:xfrm>
            <a:off x="1996754" y="4321878"/>
            <a:ext cx="8853497" cy="904973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b="0" dirty="0" i="0" lang="ru-RU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Это концепция занятий физической культурой, заключающаяся в поддержании физической формы, эмоциональное, интеллектуальное и социальное состояние человека</a:t>
            </a:r>
            <a:endParaRPr dirty="0"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606" name="Прямоугольник: скругленные противолежащие углы 9"/>
          <p:cNvSpPr/>
          <p:nvPr/>
        </p:nvSpPr>
        <p:spPr>
          <a:xfrm>
            <a:off x="1803110" y="5379115"/>
            <a:ext cx="9396797" cy="757557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Фитнес – это укрепление и сохранение здоровья человека, совершенствование физических навыков, и эмоциональная уравновешенность</a:t>
            </a:r>
          </a:p>
        </p:txBody>
      </p:sp>
      <p:sp>
        <p:nvSpPr>
          <p:cNvPr id="1048607" name="Прямоугольник: скругленные противолежащие углы 10"/>
          <p:cNvSpPr/>
          <p:nvPr/>
        </p:nvSpPr>
        <p:spPr>
          <a:xfrm>
            <a:off x="2271860" y="1923068"/>
            <a:ext cx="8853497" cy="1099794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Следует отметить, что единого определения фитнеса до сих пор не существует. С английского языка фитнес переводится как «быть в форме», а в русском языке в 90-е годы слово приобретало разные значения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ФИТНЕС: ПОНЯТИЕ</a:t>
            </a:r>
          </a:p>
        </p:txBody>
      </p:sp>
      <p:sp>
        <p:nvSpPr>
          <p:cNvPr id="1048609" name="Прямоугольник: скругленные противолежащие углы 3"/>
          <p:cNvSpPr/>
          <p:nvPr/>
        </p:nvSpPr>
        <p:spPr>
          <a:xfrm>
            <a:off x="914401" y="1960775"/>
            <a:ext cx="5332428" cy="2262433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Фитнес является видом оздоровительной культуры, которая решает оздоровительные, воспитательные и образовательные задачи физического воспитания, а также формирует интерес и потребности к дополнительным занятиям в свободное время</a:t>
            </a:r>
          </a:p>
        </p:txBody>
      </p:sp>
      <p:pic>
        <p:nvPicPr>
          <p:cNvPr id="2097153" name="Рисунок 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658465" y="1960775"/>
            <a:ext cx="4722829" cy="3150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1048610" name="Прямоугольник: скругленные противолежащие углы 6"/>
          <p:cNvSpPr/>
          <p:nvPr/>
        </p:nvSpPr>
        <p:spPr>
          <a:xfrm>
            <a:off x="999241" y="4374037"/>
            <a:ext cx="5247588" cy="1753386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Э.Т. </a:t>
            </a:r>
            <a:r>
              <a:rPr dirty="0" lang="ru-RU" err="1">
                <a:latin typeface="Arial" panose="020B0604020202020204" pitchFamily="34" charset="0"/>
                <a:cs typeface="Arial" panose="020B0604020202020204" pitchFamily="34" charset="0"/>
              </a:rPr>
              <a:t>Хоули</a:t>
            </a:r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 и Б.Д. </a:t>
            </a:r>
            <a:r>
              <a:rPr dirty="0" lang="ru-RU" err="1">
                <a:latin typeface="Arial" panose="020B0604020202020204" pitchFamily="34" charset="0"/>
                <a:cs typeface="Arial" panose="020B0604020202020204" pitchFamily="34" charset="0"/>
              </a:rPr>
              <a:t>Френкс</a:t>
            </a:r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 определяют общий фитнес как «стремление к качеству жизни, включающему социальный, психический, духовный и физические компоненты»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ПОЛЬЗА ФИТНЕСА</a:t>
            </a:r>
          </a:p>
        </p:txBody>
      </p:sp>
      <p:sp>
        <p:nvSpPr>
          <p:cNvPr id="1048612" name="Прямоугольник: скругленные противолежащие углы 3"/>
          <p:cNvSpPr/>
          <p:nvPr/>
        </p:nvSpPr>
        <p:spPr>
          <a:xfrm>
            <a:off x="1405223" y="2149310"/>
            <a:ext cx="4690777" cy="2422689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Достижения фитнеса столь очевидны, что его признает и официальная медицина. Врачи теперь используют фитнес-методики как средство восстановления после травм и лечения некоторых видов заболеваний</a:t>
            </a:r>
          </a:p>
        </p:txBody>
      </p:sp>
      <p:pic>
        <p:nvPicPr>
          <p:cNvPr id="2097154" name="Рисунок 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674071" y="1921158"/>
            <a:ext cx="4112706" cy="27393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1048613" name="Прямоугольник: скругленные противолежащие углы 4"/>
          <p:cNvSpPr/>
          <p:nvPr/>
        </p:nvSpPr>
        <p:spPr>
          <a:xfrm>
            <a:off x="1517716" y="4844338"/>
            <a:ext cx="8050490" cy="981280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Многими учеными доказано, что упражнения с небольшими отягощениями помогают укрепить структуру костной и мышечной ткани</a:t>
            </a:r>
            <a:endParaRPr dirty="0"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Прямоугольник: скругленные противолежащие углы 3"/>
          <p:cNvSpPr/>
          <p:nvPr/>
        </p:nvSpPr>
        <p:spPr>
          <a:xfrm>
            <a:off x="926339" y="2004366"/>
            <a:ext cx="5199824" cy="1449387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К фитнес-тренингу, одним из ключевых звеньев которого является релаксация, прибегают психоневрологи и психиатры</a:t>
            </a:r>
            <a:endParaRPr dirty="0" lang="ru-RU"/>
          </a:p>
        </p:txBody>
      </p:sp>
      <p:sp>
        <p:nvSpPr>
          <p:cNvPr id="1048615" name="Заголовок 1"/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1449387"/>
          </a:xfrm>
        </p:spPr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ПОЛЬЗА ФИТНЕСА</a:t>
            </a:r>
          </a:p>
        </p:txBody>
      </p:sp>
      <p:sp>
        <p:nvSpPr>
          <p:cNvPr id="1048616" name="Прямоугольник: скругленные противолежащие углы 7"/>
          <p:cNvSpPr/>
          <p:nvPr/>
        </p:nvSpPr>
        <p:spPr>
          <a:xfrm>
            <a:off x="1968943" y="3733030"/>
            <a:ext cx="4157220" cy="1449387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Стретчинг и фитнес-йога – это методы мышечного расслабления и восстановления</a:t>
            </a:r>
            <a:endParaRPr lang="ru-RU"/>
          </a:p>
        </p:txBody>
      </p:sp>
      <p:pic>
        <p:nvPicPr>
          <p:cNvPr id="2097155" name="Рисунок 9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408500" y="2113977"/>
            <a:ext cx="4857161" cy="3238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ПОПУЛЯРНОСТЬ ФИТНЕСА</a:t>
            </a:r>
          </a:p>
        </p:txBody>
      </p:sp>
      <p:sp>
        <p:nvSpPr>
          <p:cNvPr id="1048618" name="Прямоугольник: скругленные противолежащие углы 3"/>
          <p:cNvSpPr/>
          <p:nvPr/>
        </p:nvSpPr>
        <p:spPr>
          <a:xfrm>
            <a:off x="6432851" y="2075785"/>
            <a:ext cx="4854803" cy="1280157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b="0" dirty="0" i="0" lang="ru-RU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 статистике, фитнесом сегодня занимаются примерно 6 млн россиян (или 4% населения)</a:t>
            </a:r>
            <a:endParaRPr dirty="0"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97156" name="Рисунок 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97280" y="2255364"/>
            <a:ext cx="4967526" cy="3172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1048619" name="Овал 6"/>
          <p:cNvSpPr/>
          <p:nvPr/>
        </p:nvSpPr>
        <p:spPr>
          <a:xfrm>
            <a:off x="6694915" y="3694367"/>
            <a:ext cx="4330673" cy="2380270"/>
          </a:xfrm>
          <a:prstGeom prst="ellipse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b="0" i="0" lang="ru-RU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Уровень проникновения фитнеса в повседневную жизнь и качество оказываемых услуг вполне сопоставимы с лучшими мировыми практиками</a:t>
            </a:r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ДАЕТ ФИТНЕС ЧЕЛОВЕКУ</a:t>
            </a:r>
            <a:r>
              <a:rPr dirty="0" lang="ru-RU"/>
              <a:t>?</a:t>
            </a:r>
          </a:p>
        </p:txBody>
      </p:sp>
      <p:sp>
        <p:nvSpPr>
          <p:cNvPr id="1048621" name="Прямоугольник: скругленные противолежащие углы 5"/>
          <p:cNvSpPr/>
          <p:nvPr/>
        </p:nvSpPr>
        <p:spPr>
          <a:xfrm>
            <a:off x="989812" y="2434001"/>
            <a:ext cx="4204354" cy="2535811"/>
          </a:xfrm>
          <a:prstGeom prst="round2DiagRect"/>
          <a:ln>
            <a:noFill/>
          </a:ln>
          <a:effectLst>
            <a:outerShdw algn="ctr" blurRad="57785" dir="3180000" dist="3302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brightRoom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 Все мышцы подтянутся, улучшится функция опорно-двигательного и связочного аппаратов, нормализуется вес, стабилизируется настроение, появляется возможность омолодить организм на 10–15 лет</a:t>
            </a:r>
          </a:p>
        </p:txBody>
      </p:sp>
      <p:sp>
        <p:nvSpPr>
          <p:cNvPr id="1048622" name="Овал 6"/>
          <p:cNvSpPr/>
          <p:nvPr/>
        </p:nvSpPr>
        <p:spPr>
          <a:xfrm>
            <a:off x="1715676" y="1901385"/>
            <a:ext cx="2752627" cy="801279"/>
          </a:xfrm>
          <a:prstGeom prst="ellipse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sz="2000" lang="ru-RU">
                <a:latin typeface="Arial" panose="020B0604020202020204" pitchFamily="34" charset="0"/>
                <a:cs typeface="Arial" panose="020B0604020202020204" pitchFamily="34" charset="0"/>
              </a:rPr>
              <a:t>Внешний вид</a:t>
            </a:r>
            <a:endParaRPr dirty="0" sz="2000" lang="ru-RU"/>
          </a:p>
        </p:txBody>
      </p:sp>
      <p:sp>
        <p:nvSpPr>
          <p:cNvPr id="1048623" name="Овал 8"/>
          <p:cNvSpPr/>
          <p:nvPr/>
        </p:nvSpPr>
        <p:spPr>
          <a:xfrm>
            <a:off x="5982876" y="2036189"/>
            <a:ext cx="4905080" cy="3770721"/>
          </a:xfrm>
          <a:prstGeom prst="ellipse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 Оптимальный вес. Чем больше мышечная масса, тем меньше жировая компонента. Тренированные мышцы сжигают калории не только во время тренировок, но и во время отдыха при восстановлении организма. Регулярные занятия фитнесом стимулируют обмен веществ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Объект 3"/>
          <p:cNvSpPr>
            <a:spLocks noGrp="1"/>
          </p:cNvSpPr>
          <p:nvPr>
            <p:ph idx="1"/>
          </p:nvPr>
        </p:nvSpPr>
        <p:spPr>
          <a:xfrm>
            <a:off x="1351487" y="2196445"/>
            <a:ext cx="4417717" cy="829559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normAutofit/>
          </a:bodyPr>
          <a:p>
            <a:pPr algn="ctr"/>
            <a:r>
              <a:rPr dirty="0" sz="1800" lang="ru-RU">
                <a:latin typeface="Arial" panose="020B0604020202020204" pitchFamily="34" charset="0"/>
                <a:cs typeface="Arial" panose="020B0604020202020204" pitchFamily="34" charset="0"/>
              </a:rPr>
              <a:t>Сила и выносливость. Тренированный организм сильнее и выносливее</a:t>
            </a:r>
          </a:p>
        </p:txBody>
      </p:sp>
      <p:sp>
        <p:nvSpPr>
          <p:cNvPr id="1048625" name="Заголовок 1"/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1449387"/>
          </a:xfrm>
        </p:spPr>
        <p:txBody>
          <a:bodyPr/>
          <a:p>
            <a:pPr algn="ctr"/>
            <a:r>
              <a:rPr dirty="0" sz="4000"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ДАЕТ ФИТНЕС ЧЕЛОВЕКУ</a:t>
            </a:r>
            <a:r>
              <a:rPr dirty="0" lang="ru-RU"/>
              <a:t>?</a:t>
            </a:r>
          </a:p>
        </p:txBody>
      </p:sp>
      <p:sp>
        <p:nvSpPr>
          <p:cNvPr id="1048626" name="Прямоугольник: скругленные противолежащие углы 5"/>
          <p:cNvSpPr/>
          <p:nvPr/>
        </p:nvSpPr>
        <p:spPr>
          <a:xfrm>
            <a:off x="876694" y="3187357"/>
            <a:ext cx="5382705" cy="1289279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Гибкость. Стретчинг улучшает подвижность суставов, а это, в свою очередь, снижает вероятность травм. Гибкость – один из факторов долголетия</a:t>
            </a:r>
          </a:p>
        </p:txBody>
      </p:sp>
      <p:sp>
        <p:nvSpPr>
          <p:cNvPr id="1048627" name="Прямоугольник: скругленные противолежащие углы 9"/>
          <p:cNvSpPr/>
          <p:nvPr/>
        </p:nvSpPr>
        <p:spPr>
          <a:xfrm>
            <a:off x="7468858" y="1894788"/>
            <a:ext cx="3789575" cy="4326903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Профилактика сердечно-сосудистых недугов. Здоровый образ жизни и умеренные нагрузки – лучший способ укрепления сердечно-сосудистой системы. К тому же во время тренировок кровь активно движется, обогащаясь кислородом и питательными веществами, а это является профилактикой образования тромбов и других опасных заболеваний</a:t>
            </a:r>
          </a:p>
        </p:txBody>
      </p:sp>
      <p:sp>
        <p:nvSpPr>
          <p:cNvPr id="1048628" name="Прямоугольник: скругленные противолежащие углы 11"/>
          <p:cNvSpPr/>
          <p:nvPr/>
        </p:nvSpPr>
        <p:spPr>
          <a:xfrm>
            <a:off x="1096963" y="4741682"/>
            <a:ext cx="4999037" cy="1451728"/>
          </a:xfrm>
          <a:prstGeom prst="round2DiagRect"/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>
                <a:latin typeface="Arial" panose="020B0604020202020204" pitchFamily="34" charset="0"/>
                <a:cs typeface="Arial" panose="020B0604020202020204" pitchFamily="34" charset="0"/>
              </a:rPr>
              <a:t>Иммунитет. Чередование труда и отдыха, регулярные грамотные занятия фитнесом, здоровое питание и рациональный режим дня укрепляют иммунную систему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lastClr="000000" val="windowText"/>
      </a:dk1>
      <a:lt1>
        <a:sysClr lastClr="FFFFFF" val="window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algn="br" blurRad="38100" dir="27000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algn="br" blurRad="44450" dir="2700000" dist="254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Фитнес в системе физической культуры</dc:title>
  <dc:creator>bi5mark@outlook.com</dc:creator>
  <cp:lastModifiedBy>bi5mark@outlook.com</cp:lastModifiedBy>
  <dcterms:created xsi:type="dcterms:W3CDTF">2022-11-01T18:01:37Z</dcterms:created>
  <dcterms:modified xsi:type="dcterms:W3CDTF">2024-07-16T19:46:50Z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d92e20457a5444b4a487715215dd49fd</vt:lpwstr>
  </property>
</Properties>
</file>